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0" r:id="rId2"/>
    <p:sldId id="298" r:id="rId3"/>
    <p:sldId id="297" r:id="rId4"/>
    <p:sldId id="299" r:id="rId5"/>
    <p:sldId id="293" r:id="rId6"/>
    <p:sldId id="308" r:id="rId7"/>
    <p:sldId id="304" r:id="rId8"/>
    <p:sldId id="364" r:id="rId9"/>
    <p:sldId id="320" r:id="rId10"/>
    <p:sldId id="365" r:id="rId11"/>
    <p:sldId id="366" r:id="rId12"/>
    <p:sldId id="367" r:id="rId13"/>
    <p:sldId id="368" r:id="rId14"/>
    <p:sldId id="369" r:id="rId15"/>
    <p:sldId id="321" r:id="rId16"/>
    <p:sldId id="310" r:id="rId17"/>
    <p:sldId id="311" r:id="rId18"/>
    <p:sldId id="312" r:id="rId19"/>
    <p:sldId id="313" r:id="rId20"/>
    <p:sldId id="314" r:id="rId21"/>
    <p:sldId id="315" r:id="rId22"/>
    <p:sldId id="316" r:id="rId23"/>
    <p:sldId id="317" r:id="rId24"/>
    <p:sldId id="319" r:id="rId25"/>
    <p:sldId id="363" r:id="rId26"/>
    <p:sldId id="332" r:id="rId27"/>
    <p:sldId id="334" r:id="rId28"/>
    <p:sldId id="337" r:id="rId29"/>
    <p:sldId id="338" r:id="rId30"/>
    <p:sldId id="344" r:id="rId31"/>
    <p:sldId id="343"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8" r:id="rId45"/>
    <p:sldId id="359" r:id="rId46"/>
    <p:sldId id="360" r:id="rId47"/>
    <p:sldId id="301" r:id="rId48"/>
    <p:sldId id="36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smtClean="0"/>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smtClean="0"/>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smtClean="0"/>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gbc-renesys.cz/pl-hom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nfosigw.gov.p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fosigw.gov.p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fosigw.gov.p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www.energiesoleg.cz/image.php?nid=12821&amp;oid=3803267&amp;width=382&amp;height=255"/>
          <p:cNvPicPr/>
          <p:nvPr/>
        </p:nvPicPr>
        <p:blipFill>
          <a:blip r:embed="rId2">
            <a:extLst>
              <a:ext uri="{28A0092B-C50C-407E-A947-70E740481C1C}">
                <a14:useLocalDpi xmlns:a14="http://schemas.microsoft.com/office/drawing/2010/main" val="0"/>
              </a:ext>
            </a:extLst>
          </a:blip>
          <a:srcRect/>
          <a:stretch>
            <a:fillRect/>
          </a:stretch>
        </p:blipFill>
        <p:spPr bwMode="auto">
          <a:xfrm>
            <a:off x="-77277" y="0"/>
            <a:ext cx="12269276" cy="6858000"/>
          </a:xfrm>
          <a:prstGeom prst="rect">
            <a:avLst/>
          </a:prstGeom>
          <a:noFill/>
          <a:ln>
            <a:noFill/>
          </a:ln>
        </p:spPr>
      </p:pic>
      <p:sp>
        <p:nvSpPr>
          <p:cNvPr id="4" name="Prostokąt 3"/>
          <p:cNvSpPr/>
          <p:nvPr/>
        </p:nvSpPr>
        <p:spPr>
          <a:xfrm>
            <a:off x="154545" y="712831"/>
            <a:ext cx="9633399" cy="5355312"/>
          </a:xfrm>
          <a:prstGeom prst="rect">
            <a:avLst/>
          </a:prstGeom>
        </p:spPr>
        <p:txBody>
          <a:bodyPr wrap="square">
            <a:spAutoFit/>
          </a:bodyPr>
          <a:lstStyle/>
          <a:p>
            <a:r>
              <a:rPr lang="pl-PL" sz="7200" b="1" dirty="0">
                <a:solidFill>
                  <a:srgbClr val="C00000"/>
                </a:solidFill>
                <a:latin typeface="Cambria" panose="02040503050406030204" pitchFamily="18" charset="0"/>
                <a:ea typeface="Calibri" panose="020F0502020204030204" pitchFamily="34" charset="0"/>
                <a:cs typeface="Times New Roman" panose="02020603050405020304" pitchFamily="18" charset="0"/>
              </a:rPr>
              <a:t>Praktyczne </a:t>
            </a:r>
            <a:endParaRPr lang="pl-PL" sz="7200" b="1" dirty="0" smtClean="0">
              <a:solidFill>
                <a:srgbClr val="C00000"/>
              </a:solidFill>
              <a:latin typeface="Cambria" panose="02040503050406030204" pitchFamily="18" charset="0"/>
              <a:ea typeface="Calibri" panose="020F0502020204030204" pitchFamily="34" charset="0"/>
              <a:cs typeface="Times New Roman" panose="02020603050405020304" pitchFamily="18" charset="0"/>
            </a:endParaRPr>
          </a:p>
          <a:p>
            <a:r>
              <a:rPr lang="pl-PL" sz="7200" b="1" dirty="0" smtClean="0">
                <a:solidFill>
                  <a:srgbClr val="C00000"/>
                </a:solidFill>
                <a:latin typeface="Cambria" panose="02040503050406030204" pitchFamily="18" charset="0"/>
                <a:ea typeface="Calibri" panose="020F0502020204030204" pitchFamily="34" charset="0"/>
                <a:cs typeface="Times New Roman" panose="02020603050405020304" pitchFamily="18" charset="0"/>
              </a:rPr>
              <a:t>aspekty </a:t>
            </a:r>
            <a:r>
              <a:rPr lang="pl-PL" sz="7200" b="1" dirty="0">
                <a:solidFill>
                  <a:srgbClr val="C00000"/>
                </a:solidFill>
                <a:latin typeface="Cambria" panose="02040503050406030204" pitchFamily="18" charset="0"/>
                <a:ea typeface="Calibri" panose="020F0502020204030204" pitchFamily="34" charset="0"/>
                <a:cs typeface="Times New Roman" panose="02020603050405020304" pitchFamily="18" charset="0"/>
              </a:rPr>
              <a:t> </a:t>
            </a:r>
            <a:r>
              <a:rPr lang="pl-PL" sz="7200" b="1" dirty="0" smtClean="0">
                <a:solidFill>
                  <a:srgbClr val="C00000"/>
                </a:solidFill>
                <a:latin typeface="Cambria" panose="02040503050406030204" pitchFamily="18" charset="0"/>
                <a:ea typeface="Calibri" panose="020F0502020204030204" pitchFamily="34" charset="0"/>
                <a:cs typeface="Times New Roman" panose="02020603050405020304" pitchFamily="18" charset="0"/>
              </a:rPr>
              <a:t>gospodarki </a:t>
            </a:r>
            <a:r>
              <a:rPr lang="pl-PL" sz="7200" b="1" dirty="0" smtClean="0">
                <a:solidFill>
                  <a:srgbClr val="C00000"/>
                </a:solidFill>
                <a:latin typeface="Cambria" panose="02040503050406030204" pitchFamily="18" charset="0"/>
                <a:ea typeface="Calibri" panose="020F0502020204030204" pitchFamily="34" charset="0"/>
                <a:cs typeface="Times New Roman" panose="02020603050405020304" pitchFamily="18" charset="0"/>
              </a:rPr>
              <a:t>niskoemisyjnej w Rejowcu Fabrycznym</a:t>
            </a:r>
            <a:endParaRPr lang="pl-PL" sz="7200" b="1" dirty="0" smtClean="0">
              <a:solidFill>
                <a:srgbClr val="C00000"/>
              </a:solidFill>
              <a:latin typeface="Cambria" panose="02040503050406030204" pitchFamily="18" charset="0"/>
              <a:ea typeface="Calibri" panose="020F0502020204030204" pitchFamily="34" charset="0"/>
              <a:cs typeface="Times New Roman" panose="02020603050405020304" pitchFamily="18" charset="0"/>
            </a:endParaRPr>
          </a:p>
          <a:p>
            <a:endParaRPr lang="pl-PL" sz="5400" b="1" dirty="0">
              <a:latin typeface="Cambria" panose="02040503050406030204" pitchFamily="18" charset="0"/>
              <a:ea typeface="Calibri" panose="020F0502020204030204" pitchFamily="34" charset="0"/>
              <a:cs typeface="Times New Roman" panose="02020603050405020304" pitchFamily="18" charset="0"/>
            </a:endParaRPr>
          </a:p>
        </p:txBody>
      </p:sp>
      <p:pic>
        <p:nvPicPr>
          <p:cNvPr id="5" name="Obraz 4"/>
          <p:cNvPicPr>
            <a:picLocks noChangeAspect="1"/>
          </p:cNvPicPr>
          <p:nvPr/>
        </p:nvPicPr>
        <p:blipFill>
          <a:blip r:embed="rId3"/>
          <a:stretch>
            <a:fillRect/>
          </a:stretch>
        </p:blipFill>
        <p:spPr>
          <a:xfrm>
            <a:off x="4250028" y="5742620"/>
            <a:ext cx="8045001" cy="1184321"/>
          </a:xfrm>
          <a:prstGeom prst="rect">
            <a:avLst/>
          </a:prstGeom>
        </p:spPr>
      </p:pic>
      <p:sp>
        <p:nvSpPr>
          <p:cNvPr id="6" name="Prostokąt 5"/>
          <p:cNvSpPr/>
          <p:nvPr/>
        </p:nvSpPr>
        <p:spPr>
          <a:xfrm>
            <a:off x="515882" y="5349895"/>
            <a:ext cx="11676117" cy="1569660"/>
          </a:xfrm>
          <a:prstGeom prst="rect">
            <a:avLst/>
          </a:prstGeom>
        </p:spPr>
        <p:txBody>
          <a:bodyPr wrap="square">
            <a:spAutoFit/>
          </a:bodyPr>
          <a:lstStyle/>
          <a:p>
            <a:pPr>
              <a:spcBef>
                <a:spcPts val="0"/>
              </a:spcBef>
            </a:pPr>
            <a:endParaRPr lang="pl-PL" sz="2400" b="1" dirty="0">
              <a:latin typeface="Arial Black" panose="020B0A04020102020204" pitchFamily="34" charset="0"/>
              <a:ea typeface="Calibri" panose="020F0502020204030204" pitchFamily="34" charset="0"/>
              <a:cs typeface="Times New Roman" panose="02020603050405020304" pitchFamily="18" charset="0"/>
            </a:endParaRPr>
          </a:p>
          <a:p>
            <a:pPr>
              <a:spcBef>
                <a:spcPts val="0"/>
              </a:spcBef>
            </a:pPr>
            <a:r>
              <a:rPr lang="pl-PL" sz="2400" b="1" dirty="0" smtClean="0">
                <a:latin typeface="Arial Black" panose="020B0A04020102020204" pitchFamily="34" charset="0"/>
                <a:cs typeface="Times New Roman" panose="02020603050405020304" pitchFamily="18" charset="0"/>
              </a:rPr>
              <a:t>zakrzewskit1@tlen.pl </a:t>
            </a:r>
            <a:endParaRPr lang="pl-PL" sz="2400" b="1" dirty="0">
              <a:latin typeface="Arial Black" panose="020B0A04020102020204" pitchFamily="34" charset="0"/>
              <a:cs typeface="Times New Roman" panose="02020603050405020304" pitchFamily="18" charset="0"/>
            </a:endParaRPr>
          </a:p>
          <a:p>
            <a:pPr lvl="0"/>
            <a:r>
              <a:rPr lang="pl-PL" sz="2400" b="1" dirty="0">
                <a:solidFill>
                  <a:prstClr val="black"/>
                </a:solidFill>
                <a:latin typeface="Arial Black" panose="020B0A04020102020204" pitchFamily="34" charset="0"/>
                <a:cs typeface="Times New Roman" panose="02020603050405020304" pitchFamily="18" charset="0"/>
              </a:rPr>
              <a:t>tel. 503 480 622 </a:t>
            </a:r>
            <a:r>
              <a:rPr lang="pl-PL" sz="2400" b="1" dirty="0" smtClean="0">
                <a:solidFill>
                  <a:prstClr val="black"/>
                </a:solidFill>
                <a:latin typeface="Arial Black" panose="020B0A04020102020204" pitchFamily="34" charset="0"/>
                <a:cs typeface="Times New Roman" panose="02020603050405020304" pitchFamily="18" charset="0"/>
              </a:rPr>
              <a:t>                                          </a:t>
            </a:r>
            <a:endParaRPr lang="pl-PL" sz="2400" b="1" dirty="0">
              <a:solidFill>
                <a:prstClr val="black"/>
              </a:solidFill>
              <a:latin typeface="Cambria" panose="02040503050406030204" pitchFamily="18" charset="0"/>
              <a:cs typeface="Times New Roman" panose="02020603050405020304" pitchFamily="18" charset="0"/>
            </a:endParaRPr>
          </a:p>
          <a:p>
            <a:pPr>
              <a:spcBef>
                <a:spcPts val="0"/>
              </a:spcBef>
            </a:pPr>
            <a:r>
              <a:rPr lang="pl-PL" sz="2400" b="1" dirty="0" smtClean="0">
                <a:solidFill>
                  <a:prstClr val="black"/>
                </a:solidFill>
                <a:latin typeface="Arial Black" panose="020B0A04020102020204" pitchFamily="34" charset="0"/>
                <a:cs typeface="Times New Roman" panose="02020603050405020304" pitchFamily="18" charset="0"/>
              </a:rPr>
              <a:t>                                                                          </a:t>
            </a:r>
            <a:endParaRPr lang="pl-PL" b="1" dirty="0">
              <a:latin typeface="Cambria" panose="02040503050406030204" pitchFamily="18" charset="0"/>
            </a:endParaRPr>
          </a:p>
        </p:txBody>
      </p:sp>
      <p:sp>
        <p:nvSpPr>
          <p:cNvPr id="7" name="Prostokąt 6"/>
          <p:cNvSpPr/>
          <p:nvPr/>
        </p:nvSpPr>
        <p:spPr>
          <a:xfrm>
            <a:off x="515883" y="5349895"/>
            <a:ext cx="11676117" cy="461665"/>
          </a:xfrm>
          <a:prstGeom prst="rect">
            <a:avLst/>
          </a:prstGeom>
        </p:spPr>
        <p:txBody>
          <a:bodyPr wrap="square">
            <a:spAutoFit/>
          </a:bodyPr>
          <a:lstStyle/>
          <a:p>
            <a:pPr>
              <a:spcBef>
                <a:spcPts val="0"/>
              </a:spcBef>
            </a:pPr>
            <a:r>
              <a:rPr lang="pl-PL" sz="2400" b="1" dirty="0" smtClean="0">
                <a:solidFill>
                  <a:prstClr val="black"/>
                </a:solidFill>
                <a:latin typeface="Arial Black" panose="020B0A04020102020204" pitchFamily="34" charset="0"/>
                <a:cs typeface="Times New Roman" panose="02020603050405020304" pitchFamily="18" charset="0"/>
              </a:rPr>
              <a:t>                                                                      </a:t>
            </a:r>
            <a:endParaRPr lang="pl-PL" b="1" dirty="0">
              <a:latin typeface="Cambria" panose="02040503050406030204" pitchFamily="18" charset="0"/>
            </a:endParaRPr>
          </a:p>
        </p:txBody>
      </p:sp>
    </p:spTree>
    <p:extLst>
      <p:ext uri="{BB962C8B-B14F-4D97-AF65-F5344CB8AC3E}">
        <p14:creationId xmlns:p14="http://schemas.microsoft.com/office/powerpoint/2010/main" val="179143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882718"/>
          </a:xfrm>
        </p:spPr>
        <p:txBody>
          <a:bodyPr/>
          <a:lstStyle/>
          <a:p>
            <a:r>
              <a:rPr lang="pl-PL" i="1" dirty="0">
                <a:latin typeface="Euromode-Italic"/>
              </a:rPr>
              <a:t>B</a:t>
            </a:r>
            <a:r>
              <a:rPr lang="pl-PL" i="1" dirty="0" smtClean="0">
                <a:latin typeface="Euromode-Italic"/>
              </a:rPr>
              <a:t>azowa inwentaryzacja</a:t>
            </a:r>
            <a:endParaRPr lang="pl-PL" dirty="0"/>
          </a:p>
        </p:txBody>
      </p:sp>
      <p:sp>
        <p:nvSpPr>
          <p:cNvPr id="3" name="Symbol zastępczy zawartości 2"/>
          <p:cNvSpPr>
            <a:spLocks noGrp="1"/>
          </p:cNvSpPr>
          <p:nvPr>
            <p:ph idx="1"/>
          </p:nvPr>
        </p:nvSpPr>
        <p:spPr>
          <a:xfrm>
            <a:off x="2253803" y="1764406"/>
            <a:ext cx="9250809" cy="4146816"/>
          </a:xfrm>
        </p:spPr>
        <p:txBody>
          <a:bodyPr>
            <a:normAutofit/>
          </a:bodyPr>
          <a:lstStyle/>
          <a:p>
            <a:pPr marL="0" indent="0">
              <a:buNone/>
            </a:pPr>
            <a:r>
              <a:rPr lang="pl-PL" sz="2400" b="1" dirty="0"/>
              <a:t>Celem </a:t>
            </a:r>
            <a:r>
              <a:rPr lang="pl-PL" sz="2400" b="1" i="1" dirty="0"/>
              <a:t>bazowej inwentaryzacji emisji </a:t>
            </a:r>
            <a:r>
              <a:rPr lang="pl-PL" sz="2400" b="1" dirty="0"/>
              <a:t>(BEI) jest wyliczenie </a:t>
            </a:r>
            <a:endParaRPr lang="pl-PL" sz="2400" b="1" dirty="0" smtClean="0"/>
          </a:p>
          <a:p>
            <a:pPr marL="0" indent="0">
              <a:buNone/>
            </a:pPr>
            <a:r>
              <a:rPr lang="pl-PL" sz="2400" b="1" dirty="0" smtClean="0"/>
              <a:t>ilości </a:t>
            </a:r>
            <a:r>
              <a:rPr lang="pl-PL" sz="2400" b="1" dirty="0"/>
              <a:t>CO2 wyemitowanego  </a:t>
            </a:r>
            <a:r>
              <a:rPr lang="pl-PL" sz="2400" b="1" dirty="0" smtClean="0"/>
              <a:t>wskutek zużycia </a:t>
            </a:r>
            <a:r>
              <a:rPr lang="pl-PL" sz="2400" b="1" dirty="0"/>
              <a:t>energii na </a:t>
            </a:r>
            <a:endParaRPr lang="pl-PL" sz="2400" b="1" dirty="0" smtClean="0"/>
          </a:p>
          <a:p>
            <a:pPr marL="0" indent="0">
              <a:buNone/>
            </a:pPr>
            <a:r>
              <a:rPr lang="pl-PL" sz="2400" b="1" dirty="0" smtClean="0"/>
              <a:t>terenie </a:t>
            </a:r>
            <a:r>
              <a:rPr lang="pl-PL" sz="2400" b="1" dirty="0"/>
              <a:t>miasta </a:t>
            </a:r>
            <a:r>
              <a:rPr lang="pl-PL" sz="2400" b="1" dirty="0" smtClean="0"/>
              <a:t>w </a:t>
            </a:r>
            <a:r>
              <a:rPr lang="pl-PL" sz="2400" b="1" dirty="0"/>
              <a:t>roku bazowym. </a:t>
            </a:r>
            <a:r>
              <a:rPr lang="pl-PL" sz="2400" b="1" dirty="0" smtClean="0"/>
              <a:t>Bazowa inwentaryzacja  </a:t>
            </a:r>
          </a:p>
          <a:p>
            <a:pPr marL="0" indent="0">
              <a:buNone/>
            </a:pPr>
            <a:r>
              <a:rPr lang="pl-PL" sz="2400" b="1" dirty="0" smtClean="0"/>
              <a:t>pozwala </a:t>
            </a:r>
            <a:r>
              <a:rPr lang="pl-PL" sz="2400" b="1" dirty="0"/>
              <a:t>zidentyfikować główne antropogeniczne źródła </a:t>
            </a:r>
            <a:endParaRPr lang="pl-PL" sz="2400" b="1" dirty="0" smtClean="0"/>
          </a:p>
          <a:p>
            <a:pPr marL="0" indent="0">
              <a:buNone/>
            </a:pPr>
            <a:r>
              <a:rPr lang="pl-PL" sz="2400" b="1" dirty="0" smtClean="0"/>
              <a:t>emisji </a:t>
            </a:r>
            <a:r>
              <a:rPr lang="pl-PL" sz="2400" b="1" dirty="0"/>
              <a:t>CO2 </a:t>
            </a:r>
            <a:r>
              <a:rPr lang="pl-PL" sz="2400" b="1" dirty="0" smtClean="0"/>
              <a:t>oraz odpowiednio  zaplanować </a:t>
            </a:r>
            <a:r>
              <a:rPr lang="pl-PL" sz="2400" b="1" dirty="0"/>
              <a:t>i uszeregować </a:t>
            </a:r>
            <a:endParaRPr lang="pl-PL" sz="2400" b="1" dirty="0" smtClean="0"/>
          </a:p>
          <a:p>
            <a:pPr marL="0" indent="0">
              <a:buNone/>
            </a:pPr>
            <a:r>
              <a:rPr lang="pl-PL" sz="2400" b="1" dirty="0" smtClean="0"/>
              <a:t>pod </a:t>
            </a:r>
            <a:r>
              <a:rPr lang="pl-PL" sz="2400" b="1" dirty="0"/>
              <a:t>względem ważności środki jej redukcji.</a:t>
            </a:r>
          </a:p>
        </p:txBody>
      </p:sp>
    </p:spTree>
    <p:extLst>
      <p:ext uri="{BB962C8B-B14F-4D97-AF65-F5344CB8AC3E}">
        <p14:creationId xmlns:p14="http://schemas.microsoft.com/office/powerpoint/2010/main" val="285170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008D"/>
                </a:solidFill>
                <a:latin typeface="Euromode-Bold"/>
              </a:rPr>
              <a:t>Sporządzanie inwentaryzacji</a:t>
            </a:r>
            <a:endParaRPr lang="pl-PL" dirty="0"/>
          </a:p>
        </p:txBody>
      </p:sp>
      <p:sp>
        <p:nvSpPr>
          <p:cNvPr id="3" name="Symbol zastępczy zawartości 2"/>
          <p:cNvSpPr>
            <a:spLocks noGrp="1"/>
          </p:cNvSpPr>
          <p:nvPr>
            <p:ph idx="1"/>
          </p:nvPr>
        </p:nvSpPr>
        <p:spPr>
          <a:xfrm>
            <a:off x="1519707" y="1725769"/>
            <a:ext cx="9984905" cy="4185453"/>
          </a:xfrm>
        </p:spPr>
        <p:txBody>
          <a:bodyPr>
            <a:normAutofit/>
          </a:bodyPr>
          <a:lstStyle/>
          <a:p>
            <a:r>
              <a:rPr lang="pl-PL" b="1" dirty="0"/>
              <a:t>Pozyskanie danych na temat zużycia energii. Przykładem takich danych są</a:t>
            </a:r>
            <a:r>
              <a:rPr lang="pl-PL" dirty="0"/>
              <a:t>:</a:t>
            </a:r>
          </a:p>
          <a:p>
            <a:pPr marL="0" indent="0">
              <a:buNone/>
            </a:pPr>
            <a:r>
              <a:rPr lang="pl-PL" dirty="0"/>
              <a:t>• zużycie oleju na cele grzewcze w budynkach mieszkalnych [</a:t>
            </a:r>
            <a:r>
              <a:rPr lang="pl-PL" dirty="0" smtClean="0"/>
              <a:t>MW/h],</a:t>
            </a:r>
            <a:endParaRPr lang="pl-PL" dirty="0"/>
          </a:p>
          <a:p>
            <a:pPr marL="0" indent="0">
              <a:buNone/>
            </a:pPr>
            <a:r>
              <a:rPr lang="pl-PL" dirty="0"/>
              <a:t>• zużycie energii elektrycznej w budynkach komunalnych [</a:t>
            </a:r>
            <a:r>
              <a:rPr lang="pl-PL" dirty="0" smtClean="0"/>
              <a:t>MW/he</a:t>
            </a:r>
            <a:r>
              <a:rPr lang="pl-PL" dirty="0"/>
              <a:t>],</a:t>
            </a:r>
          </a:p>
          <a:p>
            <a:pPr marL="0" indent="0">
              <a:buNone/>
            </a:pPr>
            <a:r>
              <a:rPr lang="pl-PL" dirty="0"/>
              <a:t>• zużycie energii cieplnej w budynkach mieszkalnych [</a:t>
            </a:r>
            <a:r>
              <a:rPr lang="pl-PL" dirty="0" smtClean="0"/>
              <a:t>MW/h].</a:t>
            </a:r>
          </a:p>
          <a:p>
            <a:r>
              <a:rPr lang="pl-PL" b="1" dirty="0">
                <a:latin typeface="Euromode-Bold"/>
              </a:rPr>
              <a:t>Wybór wskaźników emisji</a:t>
            </a:r>
            <a:r>
              <a:rPr lang="pl-PL" dirty="0">
                <a:latin typeface="Euromode"/>
              </a:rPr>
              <a:t>. </a:t>
            </a:r>
            <a:endParaRPr lang="pl-PL" dirty="0" smtClean="0">
              <a:latin typeface="Euromode"/>
            </a:endParaRPr>
          </a:p>
          <a:p>
            <a:pPr marL="0" indent="0">
              <a:buNone/>
            </a:pPr>
            <a:r>
              <a:rPr lang="pl-PL" dirty="0" smtClean="0">
                <a:latin typeface="Euromode"/>
              </a:rPr>
              <a:t>Wskaźniki </a:t>
            </a:r>
            <a:r>
              <a:rPr lang="pl-PL" dirty="0">
                <a:latin typeface="Euromode"/>
              </a:rPr>
              <a:t>emisji określają, ile ton CO</a:t>
            </a:r>
            <a:r>
              <a:rPr lang="pl-PL" sz="800" dirty="0">
                <a:latin typeface="Euromode"/>
              </a:rPr>
              <a:t>2 </a:t>
            </a:r>
            <a:r>
              <a:rPr lang="pl-PL" dirty="0" smtClean="0">
                <a:latin typeface="Euromode"/>
              </a:rPr>
              <a:t>przypada na </a:t>
            </a:r>
            <a:r>
              <a:rPr lang="pl-PL" dirty="0">
                <a:latin typeface="Euromode"/>
              </a:rPr>
              <a:t>jednostkę zużycia poszczególnych nośników energii. Wielkość emisji </a:t>
            </a:r>
            <a:r>
              <a:rPr lang="pl-PL" dirty="0" smtClean="0">
                <a:latin typeface="Euromode"/>
              </a:rPr>
              <a:t>wylicza się </a:t>
            </a:r>
            <a:r>
              <a:rPr lang="pl-PL" dirty="0">
                <a:latin typeface="Euromode"/>
              </a:rPr>
              <a:t>mnożąc odpowiedni wskaźnik emisji przez zużycie danego nośnika.</a:t>
            </a:r>
          </a:p>
          <a:p>
            <a:pPr marL="0" indent="0">
              <a:buNone/>
            </a:pPr>
            <a:r>
              <a:rPr lang="pl-PL" dirty="0" smtClean="0">
                <a:latin typeface="Euromode"/>
              </a:rPr>
              <a:t>Przykład wskaźniku </a:t>
            </a:r>
            <a:r>
              <a:rPr lang="pl-PL" dirty="0">
                <a:latin typeface="Euromode"/>
              </a:rPr>
              <a:t>emisji:</a:t>
            </a:r>
          </a:p>
          <a:p>
            <a:pPr marL="0" indent="0">
              <a:buNone/>
            </a:pPr>
            <a:r>
              <a:rPr lang="pl-PL" dirty="0">
                <a:latin typeface="Euromode"/>
              </a:rPr>
              <a:t>• ilość CO</a:t>
            </a:r>
            <a:r>
              <a:rPr lang="pl-PL" sz="800" dirty="0">
                <a:latin typeface="Euromode"/>
              </a:rPr>
              <a:t>2 </a:t>
            </a:r>
            <a:r>
              <a:rPr lang="pl-PL" dirty="0">
                <a:latin typeface="Euromode"/>
              </a:rPr>
              <a:t>wyemitowanego na każdą </a:t>
            </a:r>
            <a:r>
              <a:rPr lang="pl-PL" dirty="0" err="1">
                <a:latin typeface="Euromode"/>
              </a:rPr>
              <a:t>MWh</a:t>
            </a:r>
            <a:r>
              <a:rPr lang="pl-PL" dirty="0">
                <a:latin typeface="Euromode"/>
              </a:rPr>
              <a:t> zużytego </a:t>
            </a:r>
            <a:r>
              <a:rPr lang="pl-PL" dirty="0" smtClean="0">
                <a:latin typeface="Euromode"/>
              </a:rPr>
              <a:t>oleju [t </a:t>
            </a:r>
            <a:r>
              <a:rPr lang="pl-PL" dirty="0">
                <a:latin typeface="Euromode"/>
              </a:rPr>
              <a:t>CO</a:t>
            </a:r>
            <a:r>
              <a:rPr lang="pl-PL" sz="800" dirty="0">
                <a:latin typeface="Euromode"/>
              </a:rPr>
              <a:t>2</a:t>
            </a:r>
            <a:r>
              <a:rPr lang="pl-PL" dirty="0">
                <a:latin typeface="Euromode"/>
              </a:rPr>
              <a:t>/</a:t>
            </a:r>
            <a:r>
              <a:rPr lang="pl-PL" dirty="0" err="1">
                <a:latin typeface="Euromode"/>
              </a:rPr>
              <a:t>MWh</a:t>
            </a:r>
            <a:r>
              <a:rPr lang="pl-PL" sz="800" dirty="0" err="1">
                <a:latin typeface="Euromode"/>
              </a:rPr>
              <a:t>fuel</a:t>
            </a:r>
            <a:r>
              <a:rPr lang="pl-PL" dirty="0">
                <a:latin typeface="Euromode"/>
              </a:rPr>
              <a:t>],</a:t>
            </a:r>
            <a:endParaRPr lang="pl-PL" dirty="0"/>
          </a:p>
        </p:txBody>
      </p:sp>
    </p:spTree>
    <p:extLst>
      <p:ext uri="{BB962C8B-B14F-4D97-AF65-F5344CB8AC3E}">
        <p14:creationId xmlns:p14="http://schemas.microsoft.com/office/powerpoint/2010/main" val="53447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93194" y="624110"/>
            <a:ext cx="9611417" cy="1166053"/>
          </a:xfrm>
        </p:spPr>
        <p:txBody>
          <a:bodyPr>
            <a:normAutofit fontScale="90000"/>
          </a:bodyPr>
          <a:lstStyle/>
          <a:p>
            <a:pPr>
              <a:lnSpc>
                <a:spcPct val="115000"/>
              </a:lnSpc>
              <a:spcAft>
                <a:spcPts val="0"/>
              </a:spcAft>
            </a:pPr>
            <a:r>
              <a:rPr lang="pl-PL" i="1" dirty="0">
                <a:latin typeface="Bookman Old Style" panose="02050604050505020204" pitchFamily="18" charset="0"/>
                <a:ea typeface="Calibri,Bold"/>
                <a:cs typeface="Calibri" panose="020F0502020204030204" pitchFamily="34" charset="0"/>
              </a:rPr>
              <a:t>Zużycie energii cieplnej, elektrycznej w handlu, usługach i przedsiębiorstwach</a:t>
            </a:r>
            <a:r>
              <a:rPr lang="pl-PL" dirty="0">
                <a:latin typeface="Bookman Old Style" panose="02050604050505020204" pitchFamily="18" charset="0"/>
                <a:ea typeface="Calibri,Bold"/>
                <a:cs typeface="Calibri" panose="020F0502020204030204" pitchFamily="34" charset="0"/>
              </a:rPr>
              <a:t/>
            </a:r>
            <a:br>
              <a:rPr lang="pl-PL" dirty="0">
                <a:latin typeface="Bookman Old Style" panose="02050604050505020204" pitchFamily="18" charset="0"/>
                <a:ea typeface="Calibri,Bold"/>
                <a:cs typeface="Calibri" panose="020F0502020204030204" pitchFamily="34" charset="0"/>
              </a:rPr>
            </a:b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494583068"/>
              </p:ext>
            </p:extLst>
          </p:nvPr>
        </p:nvGraphicFramePr>
        <p:xfrm>
          <a:off x="2240923" y="2099256"/>
          <a:ext cx="8834907" cy="3258353"/>
        </p:xfrm>
        <a:graphic>
          <a:graphicData uri="http://schemas.openxmlformats.org/drawingml/2006/table">
            <a:tbl>
              <a:tblPr firstRow="1" firstCol="1" bandRow="1">
                <a:tableStyleId>{5C22544A-7EE6-4342-B048-85BDC9FD1C3A}</a:tableStyleId>
              </a:tblPr>
              <a:tblGrid>
                <a:gridCol w="1567970"/>
                <a:gridCol w="1282519"/>
                <a:gridCol w="998073"/>
                <a:gridCol w="1119310"/>
                <a:gridCol w="875831"/>
                <a:gridCol w="997068"/>
                <a:gridCol w="997068"/>
                <a:gridCol w="997068"/>
              </a:tblGrid>
              <a:tr h="701205">
                <a:tc rowSpan="2">
                  <a:txBody>
                    <a:bodyPr/>
                    <a:lstStyle/>
                    <a:p>
                      <a:pPr algn="l">
                        <a:lnSpc>
                          <a:spcPct val="107000"/>
                        </a:lnSpc>
                        <a:spcAft>
                          <a:spcPts val="0"/>
                        </a:spcAft>
                      </a:pPr>
                      <a:r>
                        <a:rPr lang="pl-PL" sz="1000" dirty="0">
                          <a:effectLst/>
                        </a:rPr>
                        <a:t> </a:t>
                      </a:r>
                      <a:endParaRPr lang="pl-PL" sz="1100" dirty="0">
                        <a:effectLst/>
                      </a:endParaRPr>
                    </a:p>
                    <a:p>
                      <a:pPr algn="l">
                        <a:lnSpc>
                          <a:spcPct val="107000"/>
                        </a:lnSpc>
                        <a:spcAft>
                          <a:spcPts val="0"/>
                        </a:spcAft>
                      </a:pPr>
                      <a:r>
                        <a:rPr lang="pl-PL" sz="1000" dirty="0">
                          <a:effectLst/>
                        </a:rPr>
                        <a:t> </a:t>
                      </a:r>
                      <a:endParaRPr lang="pl-PL" sz="1100" dirty="0">
                        <a:effectLst/>
                      </a:endParaRPr>
                    </a:p>
                    <a:p>
                      <a:pPr algn="ctr">
                        <a:lnSpc>
                          <a:spcPct val="107000"/>
                        </a:lnSpc>
                        <a:spcAft>
                          <a:spcPts val="0"/>
                        </a:spcAft>
                      </a:pPr>
                      <a:r>
                        <a:rPr lang="pl-PL" sz="1400" dirty="0">
                          <a:effectLst/>
                        </a:rPr>
                        <a:t>Nazwa obiektu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l">
                        <a:lnSpc>
                          <a:spcPct val="107000"/>
                        </a:lnSpc>
                        <a:spcAft>
                          <a:spcPts val="0"/>
                        </a:spcAft>
                      </a:pPr>
                      <a:r>
                        <a:rPr lang="pl-PL" sz="1000" dirty="0">
                          <a:effectLst/>
                        </a:rPr>
                        <a:t> </a:t>
                      </a:r>
                      <a:endParaRPr lang="pl-PL" sz="1100" dirty="0">
                        <a:effectLst/>
                      </a:endParaRPr>
                    </a:p>
                    <a:p>
                      <a:pPr algn="ctr">
                        <a:lnSpc>
                          <a:spcPct val="107000"/>
                        </a:lnSpc>
                        <a:spcAft>
                          <a:spcPts val="0"/>
                        </a:spcAft>
                      </a:pPr>
                      <a:r>
                        <a:rPr lang="pl-PL" sz="1400" dirty="0">
                          <a:effectLst/>
                        </a:rPr>
                        <a:t>Pow.</a:t>
                      </a:r>
                    </a:p>
                    <a:p>
                      <a:pPr algn="ctr">
                        <a:lnSpc>
                          <a:spcPct val="107000"/>
                        </a:lnSpc>
                        <a:spcAft>
                          <a:spcPts val="0"/>
                        </a:spcAft>
                      </a:pPr>
                      <a:r>
                        <a:rPr lang="pl-PL" sz="1400" dirty="0">
                          <a:effectLst/>
                        </a:rPr>
                        <a:t>użytkowa</a:t>
                      </a:r>
                    </a:p>
                    <a:p>
                      <a:pPr algn="ctr">
                        <a:lnSpc>
                          <a:spcPct val="107000"/>
                        </a:lnSpc>
                        <a:spcAft>
                          <a:spcPts val="0"/>
                        </a:spcAft>
                      </a:pPr>
                      <a:endParaRPr lang="pl-PL" sz="1400" dirty="0" smtClean="0">
                        <a:effectLst/>
                      </a:endParaRPr>
                    </a:p>
                    <a:p>
                      <a:pPr algn="ctr">
                        <a:lnSpc>
                          <a:spcPct val="107000"/>
                        </a:lnSpc>
                        <a:spcAft>
                          <a:spcPts val="0"/>
                        </a:spcAft>
                      </a:pPr>
                      <a:r>
                        <a:rPr lang="pl-PL" sz="1400" dirty="0" smtClean="0">
                          <a:effectLst/>
                        </a:rPr>
                        <a:t>[</a:t>
                      </a:r>
                      <a:r>
                        <a:rPr lang="pl-PL" sz="1400" dirty="0">
                          <a:effectLst/>
                        </a:rPr>
                        <a:t>m</a:t>
                      </a:r>
                      <a:r>
                        <a:rPr lang="pl-PL" sz="1400" baseline="30000" dirty="0">
                          <a:effectLst/>
                        </a:rPr>
                        <a:t>2</a:t>
                      </a:r>
                      <a:r>
                        <a:rPr lang="pl-PL" sz="14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pl-PL" sz="1400" dirty="0">
                          <a:effectLst/>
                        </a:rPr>
                        <a:t>Roczne zużycie </a:t>
                      </a:r>
                      <a:r>
                        <a:rPr lang="pl-PL" sz="1400" dirty="0" smtClean="0">
                          <a:effectLst/>
                        </a:rPr>
                        <a:t>energii</a:t>
                      </a:r>
                      <a:r>
                        <a:rPr lang="pl-PL" sz="1400" baseline="0" dirty="0" smtClean="0">
                          <a:effectLst/>
                        </a:rPr>
                        <a:t> </a:t>
                      </a:r>
                      <a:r>
                        <a:rPr lang="pl-PL" sz="1400" dirty="0" smtClean="0">
                          <a:effectLst/>
                        </a:rPr>
                        <a:t>elektrycznej</a:t>
                      </a:r>
                      <a:endParaRPr lang="pl-PL" sz="1400" dirty="0">
                        <a:effectLst/>
                      </a:endParaRPr>
                    </a:p>
                    <a:p>
                      <a:pPr algn="ctr">
                        <a:lnSpc>
                          <a:spcPct val="107000"/>
                        </a:lnSpc>
                        <a:spcAft>
                          <a:spcPts val="0"/>
                        </a:spcAft>
                      </a:pPr>
                      <a:r>
                        <a:rPr lang="pl-PL" sz="1400" dirty="0">
                          <a:effectLst/>
                        </a:rPr>
                        <a:t>[kWh]</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gridSpan="4">
                  <a:txBody>
                    <a:bodyPr/>
                    <a:lstStyle/>
                    <a:p>
                      <a:pPr algn="l">
                        <a:lnSpc>
                          <a:spcPct val="107000"/>
                        </a:lnSpc>
                        <a:spcAft>
                          <a:spcPts val="0"/>
                        </a:spcAft>
                      </a:pPr>
                      <a:r>
                        <a:rPr lang="pl-PL" sz="1000" dirty="0">
                          <a:effectLst/>
                        </a:rPr>
                        <a:t> </a:t>
                      </a:r>
                      <a:endParaRPr lang="pl-PL" sz="1400" dirty="0">
                        <a:effectLst/>
                      </a:endParaRPr>
                    </a:p>
                    <a:p>
                      <a:pPr algn="ctr">
                        <a:lnSpc>
                          <a:spcPct val="107000"/>
                        </a:lnSpc>
                        <a:spcAft>
                          <a:spcPts val="0"/>
                        </a:spcAft>
                      </a:pPr>
                      <a:r>
                        <a:rPr lang="pl-PL" sz="1400" dirty="0">
                          <a:effectLst/>
                        </a:rPr>
                        <a:t>Roczne zużycie paliwa do produkcji </a:t>
                      </a:r>
                      <a:r>
                        <a:rPr lang="pl-PL" sz="1400" dirty="0" smtClean="0">
                          <a:effectLst/>
                        </a:rPr>
                        <a:t>ciepła</a:t>
                      </a:r>
                      <a:r>
                        <a:rPr lang="pl-PL" sz="1400" baseline="0" dirty="0" smtClean="0">
                          <a:effectLst/>
                        </a:rPr>
                        <a:t> </a:t>
                      </a:r>
                      <a:r>
                        <a:rPr lang="pl-PL" sz="1400" dirty="0" smtClean="0">
                          <a:effectLst/>
                        </a:rPr>
                        <a:t>[t/m</a:t>
                      </a:r>
                      <a:r>
                        <a:rPr lang="pl-PL" sz="1400" baseline="30000" dirty="0" smtClean="0">
                          <a:effectLst/>
                        </a:rPr>
                        <a:t>3</a:t>
                      </a:r>
                      <a:r>
                        <a:rPr lang="pl-PL" sz="14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tr>
              <a:tr h="583586">
                <a:tc vMerge="1">
                  <a:txBody>
                    <a:bodyPr/>
                    <a:lstStyle/>
                    <a:p>
                      <a:endParaRPr lang="pl-PL"/>
                    </a:p>
                  </a:txBody>
                  <a:tcPr/>
                </a:tc>
                <a:tc vMerge="1">
                  <a:txBody>
                    <a:bodyPr/>
                    <a:lstStyle/>
                    <a:p>
                      <a:endParaRPr lang="pl-PL"/>
                    </a:p>
                  </a:txBody>
                  <a:tcPr/>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2000r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2014 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węgiel</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gaz</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olej op.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Biomasa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9350">
                <a:tc>
                  <a:txBody>
                    <a:bodyPr/>
                    <a:lstStyle/>
                    <a:p>
                      <a:pPr algn="l">
                        <a:lnSpc>
                          <a:spcPct val="107000"/>
                        </a:lnSpc>
                        <a:spcAft>
                          <a:spcPts val="0"/>
                        </a:spcAft>
                      </a:pPr>
                      <a:r>
                        <a:rPr lang="pl-PL" sz="1000" dirty="0">
                          <a:effectLst/>
                        </a:rPr>
                        <a:t>Sklep Wielobranżowy </a:t>
                      </a:r>
                      <a:endParaRPr lang="pl-PL" sz="1100" dirty="0">
                        <a:effectLst/>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 </a:t>
                      </a:r>
                      <a:endParaRPr lang="pl-PL" sz="1100" dirty="0">
                        <a:effectLst/>
                      </a:endParaRPr>
                    </a:p>
                    <a:p>
                      <a:pPr algn="ct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 </a:t>
                      </a:r>
                      <a:endParaRPr lang="pl-PL" sz="1100" dirty="0">
                        <a:effectLst/>
                      </a:endParaRPr>
                    </a:p>
                    <a:p>
                      <a:pPr algn="ct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endParaRPr>
                    </a:p>
                    <a:p>
                      <a:pPr algn="ctr">
                        <a:lnSpc>
                          <a:spcPct val="107000"/>
                        </a:lnSpc>
                        <a:spcAft>
                          <a:spcPts val="0"/>
                        </a:spcAft>
                      </a:pPr>
                      <a:r>
                        <a:rPr lang="pl-PL"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endParaRPr>
                    </a:p>
                    <a:p>
                      <a:pPr algn="ctr">
                        <a:lnSpc>
                          <a:spcPct val="107000"/>
                        </a:lnSpc>
                        <a:spcAft>
                          <a:spcPts val="0"/>
                        </a:spcAft>
                      </a:pPr>
                      <a:r>
                        <a:rPr lang="pl-PL"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4212">
                <a:tc>
                  <a:txBody>
                    <a:bodyPr/>
                    <a:lstStyle/>
                    <a:p>
                      <a:pPr algn="l">
                        <a:lnSpc>
                          <a:spcPct val="107000"/>
                        </a:lnSpc>
                        <a:spcAft>
                          <a:spcPts val="0"/>
                        </a:spcAft>
                      </a:pPr>
                      <a:r>
                        <a:rPr lang="pl-PL" sz="1000" dirty="0">
                          <a:effectLst/>
                        </a:rPr>
                        <a:t>Spółdzielnia Mieszkaniowa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 </a:t>
                      </a:r>
                      <a:endParaRPr lang="pl-PL" sz="1100" dirty="0">
                        <a:effectLst/>
                      </a:endParaRPr>
                    </a:p>
                    <a:p>
                      <a:pPr algn="ct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7383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4254" y="624110"/>
            <a:ext cx="9830357" cy="1153175"/>
          </a:xfrm>
        </p:spPr>
        <p:txBody>
          <a:bodyPr>
            <a:normAutofit fontScale="90000"/>
          </a:bodyPr>
          <a:lstStyle/>
          <a:p>
            <a:pPr algn="ctr"/>
            <a:r>
              <a:rPr lang="pl-PL" b="1" dirty="0"/>
              <a:t>Zużycie energii cieplnej, </a:t>
            </a:r>
            <a:r>
              <a:rPr lang="pl-PL" b="1"/>
              <a:t>elektrycznej </a:t>
            </a:r>
            <a:r>
              <a:rPr lang="pl-PL" b="1" smtClean="0"/>
              <a:t>w </a:t>
            </a:r>
            <a:r>
              <a:rPr lang="pl-PL" b="1" dirty="0" smtClean="0"/>
              <a:t>obiektach komunalnych</a:t>
            </a:r>
            <a:r>
              <a:rPr lang="pl-PL" dirty="0"/>
              <a:t/>
            </a:r>
            <a:br>
              <a:rPr lang="pl-PL" dirty="0"/>
            </a:b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524027335"/>
              </p:ext>
            </p:extLst>
          </p:nvPr>
        </p:nvGraphicFramePr>
        <p:xfrm>
          <a:off x="2393323" y="2251656"/>
          <a:ext cx="8834907" cy="3258353"/>
        </p:xfrm>
        <a:graphic>
          <a:graphicData uri="http://schemas.openxmlformats.org/drawingml/2006/table">
            <a:tbl>
              <a:tblPr firstRow="1" firstCol="1" bandRow="1">
                <a:tableStyleId>{5C22544A-7EE6-4342-B048-85BDC9FD1C3A}</a:tableStyleId>
              </a:tblPr>
              <a:tblGrid>
                <a:gridCol w="1567970"/>
                <a:gridCol w="1282519"/>
                <a:gridCol w="998073"/>
                <a:gridCol w="1119310"/>
                <a:gridCol w="875831"/>
                <a:gridCol w="997068"/>
                <a:gridCol w="997068"/>
                <a:gridCol w="997068"/>
              </a:tblGrid>
              <a:tr h="701205">
                <a:tc rowSpan="2">
                  <a:txBody>
                    <a:bodyPr/>
                    <a:lstStyle/>
                    <a:p>
                      <a:pPr algn="l">
                        <a:lnSpc>
                          <a:spcPct val="107000"/>
                        </a:lnSpc>
                        <a:spcAft>
                          <a:spcPts val="0"/>
                        </a:spcAft>
                      </a:pPr>
                      <a:r>
                        <a:rPr lang="pl-PL" sz="1000" dirty="0">
                          <a:effectLst/>
                        </a:rPr>
                        <a:t> </a:t>
                      </a:r>
                      <a:endParaRPr lang="pl-PL" sz="1100" dirty="0">
                        <a:effectLst/>
                      </a:endParaRPr>
                    </a:p>
                    <a:p>
                      <a:pPr algn="l">
                        <a:lnSpc>
                          <a:spcPct val="107000"/>
                        </a:lnSpc>
                        <a:spcAft>
                          <a:spcPts val="0"/>
                        </a:spcAft>
                      </a:pPr>
                      <a:r>
                        <a:rPr lang="pl-PL" sz="1000" dirty="0">
                          <a:effectLst/>
                        </a:rPr>
                        <a:t> </a:t>
                      </a:r>
                      <a:endParaRPr lang="pl-PL" sz="1100" dirty="0">
                        <a:effectLst/>
                      </a:endParaRPr>
                    </a:p>
                    <a:p>
                      <a:pPr algn="ctr">
                        <a:lnSpc>
                          <a:spcPct val="107000"/>
                        </a:lnSpc>
                        <a:spcAft>
                          <a:spcPts val="0"/>
                        </a:spcAft>
                      </a:pPr>
                      <a:r>
                        <a:rPr lang="pl-PL" sz="1400" dirty="0">
                          <a:effectLst/>
                        </a:rPr>
                        <a:t>Nazwa obiektu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l">
                        <a:lnSpc>
                          <a:spcPct val="107000"/>
                        </a:lnSpc>
                        <a:spcAft>
                          <a:spcPts val="0"/>
                        </a:spcAft>
                      </a:pPr>
                      <a:r>
                        <a:rPr lang="pl-PL" sz="1000" dirty="0">
                          <a:effectLst/>
                        </a:rPr>
                        <a:t> </a:t>
                      </a:r>
                      <a:endParaRPr lang="pl-PL" sz="1100" dirty="0">
                        <a:effectLst/>
                      </a:endParaRPr>
                    </a:p>
                    <a:p>
                      <a:pPr algn="ctr">
                        <a:lnSpc>
                          <a:spcPct val="107000"/>
                        </a:lnSpc>
                        <a:spcAft>
                          <a:spcPts val="0"/>
                        </a:spcAft>
                      </a:pPr>
                      <a:r>
                        <a:rPr lang="pl-PL" sz="1400" dirty="0">
                          <a:effectLst/>
                        </a:rPr>
                        <a:t>Pow.</a:t>
                      </a:r>
                    </a:p>
                    <a:p>
                      <a:pPr algn="ctr">
                        <a:lnSpc>
                          <a:spcPct val="107000"/>
                        </a:lnSpc>
                        <a:spcAft>
                          <a:spcPts val="0"/>
                        </a:spcAft>
                      </a:pPr>
                      <a:r>
                        <a:rPr lang="pl-PL" sz="1400" dirty="0">
                          <a:effectLst/>
                        </a:rPr>
                        <a:t>użytkowa</a:t>
                      </a:r>
                    </a:p>
                    <a:p>
                      <a:pPr algn="ctr">
                        <a:lnSpc>
                          <a:spcPct val="107000"/>
                        </a:lnSpc>
                        <a:spcAft>
                          <a:spcPts val="0"/>
                        </a:spcAft>
                      </a:pPr>
                      <a:endParaRPr lang="pl-PL" sz="1400" dirty="0" smtClean="0">
                        <a:effectLst/>
                      </a:endParaRPr>
                    </a:p>
                    <a:p>
                      <a:pPr algn="ctr">
                        <a:lnSpc>
                          <a:spcPct val="107000"/>
                        </a:lnSpc>
                        <a:spcAft>
                          <a:spcPts val="0"/>
                        </a:spcAft>
                      </a:pPr>
                      <a:r>
                        <a:rPr lang="pl-PL" sz="1400" dirty="0" smtClean="0">
                          <a:effectLst/>
                        </a:rPr>
                        <a:t>[</a:t>
                      </a:r>
                      <a:r>
                        <a:rPr lang="pl-PL" sz="1400" dirty="0">
                          <a:effectLst/>
                        </a:rPr>
                        <a:t>m</a:t>
                      </a:r>
                      <a:r>
                        <a:rPr lang="pl-PL" sz="1400" baseline="30000" dirty="0">
                          <a:effectLst/>
                        </a:rPr>
                        <a:t>2</a:t>
                      </a:r>
                      <a:r>
                        <a:rPr lang="pl-PL" sz="14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pl-PL" sz="1400" dirty="0">
                          <a:effectLst/>
                        </a:rPr>
                        <a:t>Roczne zużycie </a:t>
                      </a:r>
                      <a:r>
                        <a:rPr lang="pl-PL" sz="1400" dirty="0" smtClean="0">
                          <a:effectLst/>
                        </a:rPr>
                        <a:t>energii</a:t>
                      </a:r>
                      <a:r>
                        <a:rPr lang="pl-PL" sz="1400" baseline="0" dirty="0" smtClean="0">
                          <a:effectLst/>
                        </a:rPr>
                        <a:t> </a:t>
                      </a:r>
                      <a:r>
                        <a:rPr lang="pl-PL" sz="1400" dirty="0" smtClean="0">
                          <a:effectLst/>
                        </a:rPr>
                        <a:t>elektrycznej</a:t>
                      </a:r>
                      <a:endParaRPr lang="pl-PL" sz="1400" dirty="0">
                        <a:effectLst/>
                      </a:endParaRPr>
                    </a:p>
                    <a:p>
                      <a:pPr algn="ctr">
                        <a:lnSpc>
                          <a:spcPct val="107000"/>
                        </a:lnSpc>
                        <a:spcAft>
                          <a:spcPts val="0"/>
                        </a:spcAft>
                      </a:pPr>
                      <a:r>
                        <a:rPr lang="pl-PL" sz="1400" dirty="0">
                          <a:effectLst/>
                        </a:rPr>
                        <a:t>[kWh]</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gridSpan="4">
                  <a:txBody>
                    <a:bodyPr/>
                    <a:lstStyle/>
                    <a:p>
                      <a:pPr algn="l">
                        <a:lnSpc>
                          <a:spcPct val="107000"/>
                        </a:lnSpc>
                        <a:spcAft>
                          <a:spcPts val="0"/>
                        </a:spcAft>
                      </a:pPr>
                      <a:r>
                        <a:rPr lang="pl-PL" sz="1000" dirty="0">
                          <a:effectLst/>
                        </a:rPr>
                        <a:t> </a:t>
                      </a:r>
                      <a:endParaRPr lang="pl-PL" sz="1400" dirty="0">
                        <a:effectLst/>
                      </a:endParaRPr>
                    </a:p>
                    <a:p>
                      <a:pPr algn="ctr">
                        <a:lnSpc>
                          <a:spcPct val="107000"/>
                        </a:lnSpc>
                        <a:spcAft>
                          <a:spcPts val="0"/>
                        </a:spcAft>
                      </a:pPr>
                      <a:r>
                        <a:rPr lang="pl-PL" sz="1400" dirty="0">
                          <a:effectLst/>
                        </a:rPr>
                        <a:t>Roczne zużycie paliwa do produkcji </a:t>
                      </a:r>
                      <a:r>
                        <a:rPr lang="pl-PL" sz="1400" dirty="0" smtClean="0">
                          <a:effectLst/>
                        </a:rPr>
                        <a:t>ciepła</a:t>
                      </a:r>
                      <a:r>
                        <a:rPr lang="pl-PL" sz="1400" baseline="0" dirty="0" smtClean="0">
                          <a:effectLst/>
                        </a:rPr>
                        <a:t> </a:t>
                      </a:r>
                      <a:r>
                        <a:rPr lang="pl-PL" sz="1400" dirty="0" smtClean="0">
                          <a:effectLst/>
                        </a:rPr>
                        <a:t>[t/m</a:t>
                      </a:r>
                      <a:r>
                        <a:rPr lang="pl-PL" sz="1400" baseline="30000" dirty="0" smtClean="0">
                          <a:effectLst/>
                        </a:rPr>
                        <a:t>3</a:t>
                      </a:r>
                      <a:r>
                        <a:rPr lang="pl-PL" sz="1400" dirty="0">
                          <a:effectLst/>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tr>
              <a:tr h="583586">
                <a:tc vMerge="1">
                  <a:txBody>
                    <a:bodyPr/>
                    <a:lstStyle/>
                    <a:p>
                      <a:endParaRPr lang="pl-PL"/>
                    </a:p>
                  </a:txBody>
                  <a:tcPr/>
                </a:tc>
                <a:tc vMerge="1">
                  <a:txBody>
                    <a:bodyPr/>
                    <a:lstStyle/>
                    <a:p>
                      <a:endParaRPr lang="pl-PL"/>
                    </a:p>
                  </a:txBody>
                  <a:tcPr/>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2000r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2014 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węgiel</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gaz</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olej op.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200" dirty="0">
                          <a:effectLst/>
                        </a:rPr>
                        <a:t> </a:t>
                      </a:r>
                    </a:p>
                    <a:p>
                      <a:pPr algn="ctr">
                        <a:lnSpc>
                          <a:spcPct val="107000"/>
                        </a:lnSpc>
                        <a:spcAft>
                          <a:spcPts val="0"/>
                        </a:spcAft>
                      </a:pPr>
                      <a:r>
                        <a:rPr lang="pl-PL" sz="1200" dirty="0">
                          <a:effectLst/>
                        </a:rPr>
                        <a:t>Biomasa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9350">
                <a:tc>
                  <a:txBody>
                    <a:bodyPr/>
                    <a:lstStyle/>
                    <a:p>
                      <a:pPr algn="l">
                        <a:lnSpc>
                          <a:spcPct val="107000"/>
                        </a:lnSpc>
                        <a:spcAft>
                          <a:spcPts val="0"/>
                        </a:spcAft>
                      </a:pPr>
                      <a:endParaRPr lang="pl-PL" sz="1100" dirty="0">
                        <a:effectLst/>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 </a:t>
                      </a:r>
                      <a:endParaRPr lang="pl-PL" sz="1100" dirty="0">
                        <a:effectLst/>
                      </a:endParaRPr>
                    </a:p>
                    <a:p>
                      <a:pPr algn="ct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 </a:t>
                      </a:r>
                      <a:endParaRPr lang="pl-PL" sz="1100" dirty="0">
                        <a:effectLst/>
                      </a:endParaRPr>
                    </a:p>
                    <a:p>
                      <a:pPr algn="ct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endParaRPr>
                    </a:p>
                    <a:p>
                      <a:pPr algn="ctr">
                        <a:lnSpc>
                          <a:spcPct val="107000"/>
                        </a:lnSpc>
                        <a:spcAft>
                          <a:spcPts val="0"/>
                        </a:spcAft>
                      </a:pPr>
                      <a:r>
                        <a:rPr lang="pl-PL"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endParaRPr>
                    </a:p>
                    <a:p>
                      <a:pPr algn="ctr">
                        <a:lnSpc>
                          <a:spcPct val="107000"/>
                        </a:lnSpc>
                        <a:spcAft>
                          <a:spcPts val="0"/>
                        </a:spcAft>
                      </a:pPr>
                      <a:r>
                        <a:rPr lang="pl-PL" sz="1000">
                          <a:effectLst/>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4212">
                <a:tc>
                  <a:txBody>
                    <a:bodyPr/>
                    <a:lstStyle/>
                    <a:p>
                      <a:pPr algn="l">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 </a:t>
                      </a:r>
                      <a:endParaRPr lang="pl-PL" sz="1100" dirty="0">
                        <a:effectLst/>
                      </a:endParaRPr>
                    </a:p>
                    <a:p>
                      <a:pPr algn="ct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l-PL" sz="1000" dirty="0">
                          <a:effectLst/>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7759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4255" y="624110"/>
            <a:ext cx="9830358" cy="1178932"/>
          </a:xfrm>
        </p:spPr>
        <p:txBody>
          <a:bodyPr>
            <a:normAutofit fontScale="90000"/>
          </a:bodyPr>
          <a:lstStyle/>
          <a:p>
            <a:r>
              <a:rPr lang="pl-PL" b="1" dirty="0">
                <a:solidFill>
                  <a:srgbClr val="00008D"/>
                </a:solidFill>
                <a:latin typeface="Euromode-Bold"/>
              </a:rPr>
              <a:t>Wyliczenie lokalnego wskaźnika emisji dla energii elektrycznej</a:t>
            </a:r>
            <a:endParaRPr lang="pl-PL" dirty="0"/>
          </a:p>
        </p:txBody>
      </p:sp>
      <p:sp>
        <p:nvSpPr>
          <p:cNvPr id="3" name="Symbol zastępczy zawartości 2"/>
          <p:cNvSpPr>
            <a:spLocks noGrp="1"/>
          </p:cNvSpPr>
          <p:nvPr>
            <p:ph idx="1"/>
          </p:nvPr>
        </p:nvSpPr>
        <p:spPr>
          <a:xfrm>
            <a:off x="1068947" y="1918951"/>
            <a:ext cx="10779616" cy="4533363"/>
          </a:xfrm>
        </p:spPr>
        <p:txBody>
          <a:bodyPr>
            <a:normAutofit fontScale="92500" lnSpcReduction="20000"/>
          </a:bodyPr>
          <a:lstStyle/>
          <a:p>
            <a:pPr marL="0" indent="0">
              <a:buNone/>
            </a:pPr>
            <a:r>
              <a:rPr lang="pl-PL" dirty="0" smtClean="0"/>
              <a:t>Na slajdzie  </a:t>
            </a:r>
            <a:r>
              <a:rPr lang="pl-PL" dirty="0"/>
              <a:t>przedstawiono równanie, za pomocą którego można wyliczyć lokalny wskaźnik </a:t>
            </a:r>
            <a:r>
              <a:rPr lang="pl-PL" dirty="0" smtClean="0"/>
              <a:t>emisji dla energii elektrycznej..</a:t>
            </a:r>
          </a:p>
          <a:p>
            <a:pPr marL="0" indent="0">
              <a:buNone/>
            </a:pPr>
            <a:endParaRPr lang="pl-PL" dirty="0" smtClean="0"/>
          </a:p>
          <a:p>
            <a:pPr marL="0" indent="0">
              <a:buNone/>
            </a:pPr>
            <a:r>
              <a:rPr lang="pl-PL" dirty="0">
                <a:latin typeface="Euromode"/>
              </a:rPr>
              <a:t> </a:t>
            </a:r>
            <a:r>
              <a:rPr lang="pl-PL" dirty="0" smtClean="0">
                <a:latin typeface="Euromode"/>
              </a:rPr>
              <a:t>                        [</a:t>
            </a:r>
            <a:r>
              <a:rPr lang="pl-PL" dirty="0">
                <a:latin typeface="Euromode"/>
              </a:rPr>
              <a:t>TCE - LPE - GEP] x NEEFE + CO2LPE + </a:t>
            </a:r>
            <a:r>
              <a:rPr lang="pl-PL" dirty="0" smtClean="0">
                <a:latin typeface="Euromode"/>
              </a:rPr>
              <a:t>CO2GEP</a:t>
            </a:r>
          </a:p>
          <a:p>
            <a:pPr marL="0" indent="0">
              <a:buNone/>
            </a:pPr>
            <a:r>
              <a:rPr lang="pl-PL" dirty="0">
                <a:latin typeface="Euromode"/>
              </a:rPr>
              <a:t> </a:t>
            </a:r>
            <a:r>
              <a:rPr lang="pl-PL" dirty="0" smtClean="0">
                <a:latin typeface="Euromode"/>
              </a:rPr>
              <a:t>             EFE =  ------------------------------------------------------------------------</a:t>
            </a:r>
          </a:p>
          <a:p>
            <a:pPr marL="0" indent="0">
              <a:buNone/>
            </a:pPr>
            <a:r>
              <a:rPr lang="pl-PL" dirty="0">
                <a:latin typeface="Euromode"/>
              </a:rPr>
              <a:t> </a:t>
            </a:r>
            <a:r>
              <a:rPr lang="pl-PL" dirty="0" smtClean="0">
                <a:latin typeface="Euromode"/>
              </a:rPr>
              <a:t>                                                           TCE</a:t>
            </a:r>
          </a:p>
          <a:p>
            <a:r>
              <a:rPr lang="pl-PL" dirty="0">
                <a:latin typeface="Euromode"/>
              </a:rPr>
              <a:t>EFE = lokalny wskaźnik emisji dla energii elektrycznej [t/</a:t>
            </a:r>
            <a:r>
              <a:rPr lang="pl-PL" dirty="0" err="1">
                <a:latin typeface="Euromode"/>
              </a:rPr>
              <a:t>MWh</a:t>
            </a:r>
            <a:r>
              <a:rPr lang="pl-PL" sz="800" dirty="0" err="1">
                <a:latin typeface="Euromode"/>
              </a:rPr>
              <a:t>e</a:t>
            </a:r>
            <a:r>
              <a:rPr lang="pl-PL" dirty="0">
                <a:latin typeface="Euromode"/>
              </a:rPr>
              <a:t>]</a:t>
            </a:r>
          </a:p>
          <a:p>
            <a:r>
              <a:rPr lang="pl-PL" dirty="0">
                <a:latin typeface="Euromode"/>
              </a:rPr>
              <a:t>TCE = całkowite zużycie energii elektrycznej na terenie </a:t>
            </a:r>
            <a:r>
              <a:rPr lang="pl-PL" dirty="0" smtClean="0">
                <a:latin typeface="Euromode"/>
              </a:rPr>
              <a:t>miasta </a:t>
            </a:r>
            <a:r>
              <a:rPr lang="pl-PL" dirty="0">
                <a:latin typeface="Euromode"/>
              </a:rPr>
              <a:t>[</a:t>
            </a:r>
            <a:r>
              <a:rPr lang="pl-PL" dirty="0" err="1">
                <a:latin typeface="Euromode"/>
              </a:rPr>
              <a:t>MWh</a:t>
            </a:r>
            <a:r>
              <a:rPr lang="pl-PL" sz="800" dirty="0" err="1">
                <a:latin typeface="Euromode"/>
              </a:rPr>
              <a:t>e</a:t>
            </a:r>
            <a:r>
              <a:rPr lang="pl-PL" dirty="0">
                <a:latin typeface="Euromode"/>
              </a:rPr>
              <a:t>]</a:t>
            </a:r>
          </a:p>
          <a:p>
            <a:r>
              <a:rPr lang="pl-PL" dirty="0">
                <a:latin typeface="Euromode"/>
              </a:rPr>
              <a:t>LPE = lokalna produkcja energii elektrycznej </a:t>
            </a:r>
            <a:r>
              <a:rPr lang="pl-PL" dirty="0" smtClean="0">
                <a:latin typeface="Euromode"/>
              </a:rPr>
              <a:t>[</a:t>
            </a:r>
            <a:r>
              <a:rPr lang="pl-PL" dirty="0" err="1">
                <a:latin typeface="Euromode"/>
              </a:rPr>
              <a:t>MWh</a:t>
            </a:r>
            <a:r>
              <a:rPr lang="pl-PL" sz="800" dirty="0" err="1">
                <a:latin typeface="Euromode"/>
              </a:rPr>
              <a:t>e</a:t>
            </a:r>
            <a:r>
              <a:rPr lang="pl-PL" dirty="0">
                <a:latin typeface="Euromode"/>
              </a:rPr>
              <a:t>]</a:t>
            </a:r>
          </a:p>
          <a:p>
            <a:r>
              <a:rPr lang="pl-PL" dirty="0">
                <a:latin typeface="Euromode"/>
              </a:rPr>
              <a:t>GEP = ilość zielonej energii elektrycznej zakupionej przez miasto/gminę </a:t>
            </a:r>
            <a:r>
              <a:rPr lang="pl-PL" dirty="0" smtClean="0">
                <a:latin typeface="Euromode"/>
              </a:rPr>
              <a:t> </a:t>
            </a:r>
            <a:r>
              <a:rPr lang="pl-PL" dirty="0">
                <a:latin typeface="Euromode"/>
              </a:rPr>
              <a:t>[</a:t>
            </a:r>
            <a:r>
              <a:rPr lang="pl-PL" dirty="0" err="1">
                <a:latin typeface="Euromode"/>
              </a:rPr>
              <a:t>MWh</a:t>
            </a:r>
            <a:r>
              <a:rPr lang="pl-PL" sz="800" dirty="0" err="1">
                <a:latin typeface="Euromode"/>
              </a:rPr>
              <a:t>e</a:t>
            </a:r>
            <a:r>
              <a:rPr lang="pl-PL" dirty="0">
                <a:latin typeface="Euromode"/>
              </a:rPr>
              <a:t>]</a:t>
            </a:r>
          </a:p>
          <a:p>
            <a:r>
              <a:rPr lang="pl-PL" dirty="0">
                <a:latin typeface="Euromode"/>
              </a:rPr>
              <a:t>NEEFE = krajowy lub europejski wskaźnik emisji dla energii elektrycznej [t/</a:t>
            </a:r>
            <a:r>
              <a:rPr lang="pl-PL" dirty="0" err="1">
                <a:latin typeface="Euromode"/>
              </a:rPr>
              <a:t>MWh</a:t>
            </a:r>
            <a:r>
              <a:rPr lang="pl-PL" sz="800" dirty="0" err="1">
                <a:latin typeface="Euromode"/>
              </a:rPr>
              <a:t>e</a:t>
            </a:r>
            <a:r>
              <a:rPr lang="pl-PL" dirty="0">
                <a:latin typeface="Euromode"/>
              </a:rPr>
              <a:t>]</a:t>
            </a:r>
          </a:p>
          <a:p>
            <a:r>
              <a:rPr lang="pl-PL" dirty="0">
                <a:latin typeface="Euromode"/>
              </a:rPr>
              <a:t>CO2LPE = emisja CO</a:t>
            </a:r>
            <a:r>
              <a:rPr lang="pl-PL" sz="800" dirty="0">
                <a:latin typeface="Euromode"/>
              </a:rPr>
              <a:t>2 </a:t>
            </a:r>
            <a:r>
              <a:rPr lang="pl-PL" dirty="0">
                <a:latin typeface="Euromode"/>
              </a:rPr>
              <a:t>towarzysząca lokalnej produkcji energii elektrycznej </a:t>
            </a:r>
          </a:p>
          <a:p>
            <a:r>
              <a:rPr lang="pl-PL" dirty="0">
                <a:latin typeface="Euromode"/>
              </a:rPr>
              <a:t>CO2GEP = emisja CO</a:t>
            </a:r>
            <a:r>
              <a:rPr lang="pl-PL" sz="800" dirty="0">
                <a:latin typeface="Euromode"/>
              </a:rPr>
              <a:t>2 </a:t>
            </a:r>
            <a:r>
              <a:rPr lang="pl-PL" dirty="0">
                <a:latin typeface="Euromode"/>
              </a:rPr>
              <a:t>towarzysząca produkcji certyfikowanej zielonej energii </a:t>
            </a:r>
            <a:r>
              <a:rPr lang="pl-PL" dirty="0" smtClean="0">
                <a:latin typeface="Euromode"/>
              </a:rPr>
              <a:t>elektrycznej kupowanej </a:t>
            </a:r>
            <a:r>
              <a:rPr lang="pl-PL" dirty="0">
                <a:latin typeface="Euromode"/>
              </a:rPr>
              <a:t>przez </a:t>
            </a:r>
            <a:r>
              <a:rPr lang="pl-PL" dirty="0" smtClean="0">
                <a:latin typeface="Euromode"/>
              </a:rPr>
              <a:t>miasto </a:t>
            </a:r>
            <a:r>
              <a:rPr lang="pl-PL" dirty="0">
                <a:latin typeface="Euromode"/>
              </a:rPr>
              <a:t>[t]</a:t>
            </a:r>
            <a:endParaRPr lang="pl-PL" dirty="0"/>
          </a:p>
        </p:txBody>
      </p:sp>
    </p:spTree>
    <p:extLst>
      <p:ext uri="{BB962C8B-B14F-4D97-AF65-F5344CB8AC3E}">
        <p14:creationId xmlns:p14="http://schemas.microsoft.com/office/powerpoint/2010/main" val="366719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1090413" y="5536514"/>
            <a:ext cx="11101587" cy="1093211"/>
          </a:xfrm>
        </p:spPr>
        <p:txBody>
          <a:bodyPr>
            <a:normAutofit/>
          </a:bodyPr>
          <a:lstStyle/>
          <a:p>
            <a:r>
              <a:rPr lang="pl-PL" sz="3600" b="1" cap="all" dirty="0">
                <a:ln w="3175" cmpd="sng">
                  <a:noFill/>
                </a:ln>
                <a:solidFill>
                  <a:schemeClr val="tx1"/>
                </a:solidFill>
                <a:latin typeface="Bookman Old Style" panose="02050604050505020204" pitchFamily="18" charset="0"/>
              </a:rPr>
              <a:t>Jest </a:t>
            </a:r>
            <a:r>
              <a:rPr lang="pl-PL" sz="3600" b="1" cap="all" dirty="0" err="1">
                <a:ln w="3175" cmpd="sng">
                  <a:noFill/>
                </a:ln>
                <a:solidFill>
                  <a:schemeClr val="tx1"/>
                </a:solidFill>
                <a:latin typeface="Bookman Old Style" panose="02050604050505020204" pitchFamily="18" charset="0"/>
              </a:rPr>
              <a:t>pgn</a:t>
            </a:r>
            <a:r>
              <a:rPr lang="pl-PL" sz="3600" b="1" cap="all" dirty="0">
                <a:ln w="3175" cmpd="sng">
                  <a:noFill/>
                </a:ln>
                <a:solidFill>
                  <a:schemeClr val="tx1"/>
                </a:solidFill>
                <a:latin typeface="Bookman Old Style" panose="02050604050505020204" pitchFamily="18" charset="0"/>
              </a:rPr>
              <a:t>, są założenia…. I co dalej ….?</a:t>
            </a:r>
            <a:endParaRPr lang="pl-PL" b="1" dirty="0">
              <a:solidFill>
                <a:schemeClr val="tx1"/>
              </a:solidFill>
              <a:latin typeface="Bookman Old Style" panose="02050604050505020204" pitchFamily="18" charset="0"/>
            </a:endParaRPr>
          </a:p>
        </p:txBody>
      </p:sp>
      <p:pic>
        <p:nvPicPr>
          <p:cNvPr id="4" name="Obraz 3"/>
          <p:cNvPicPr>
            <a:picLocks noChangeAspect="1"/>
          </p:cNvPicPr>
          <p:nvPr/>
        </p:nvPicPr>
        <p:blipFill>
          <a:blip r:embed="rId2"/>
          <a:stretch>
            <a:fillRect/>
          </a:stretch>
        </p:blipFill>
        <p:spPr>
          <a:xfrm>
            <a:off x="0" y="1"/>
            <a:ext cx="12192000" cy="5473520"/>
          </a:xfrm>
          <a:prstGeom prst="rect">
            <a:avLst/>
          </a:prstGeom>
        </p:spPr>
      </p:pic>
    </p:spTree>
    <p:extLst>
      <p:ext uri="{BB962C8B-B14F-4D97-AF65-F5344CB8AC3E}">
        <p14:creationId xmlns:p14="http://schemas.microsoft.com/office/powerpoint/2010/main" val="97051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18952" y="1751528"/>
            <a:ext cx="8693240" cy="1323439"/>
          </a:xfrm>
          <a:prstGeom prst="rect">
            <a:avLst/>
          </a:prstGeom>
        </p:spPr>
        <p:txBody>
          <a:bodyPr wrap="square">
            <a:spAutoFit/>
          </a:bodyPr>
          <a:lstStyle/>
          <a:p>
            <a:pPr algn="ctr"/>
            <a:r>
              <a:rPr lang="pl-PL" sz="4000" b="1" dirty="0" smtClean="0">
                <a:latin typeface="Bookman Old Style" pitchFamily="18" charset="0"/>
              </a:rPr>
              <a:t>Charakterystyka </a:t>
            </a:r>
            <a:r>
              <a:rPr lang="pl-PL" sz="4000" b="1" dirty="0" err="1">
                <a:latin typeface="Bookman Old Style" pitchFamily="18" charset="0"/>
              </a:rPr>
              <a:t>prosumenckich</a:t>
            </a:r>
            <a:r>
              <a:rPr lang="pl-PL" sz="4000" b="1" dirty="0">
                <a:latin typeface="Bookman Old Style" pitchFamily="18" charset="0"/>
              </a:rPr>
              <a:t> instalacji OZE</a:t>
            </a:r>
          </a:p>
        </p:txBody>
      </p:sp>
    </p:spTree>
    <p:extLst>
      <p:ext uri="{BB962C8B-B14F-4D97-AF65-F5344CB8AC3E}">
        <p14:creationId xmlns:p14="http://schemas.microsoft.com/office/powerpoint/2010/main" val="350236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7132" y="624110"/>
            <a:ext cx="10135673" cy="728172"/>
          </a:xfrm>
        </p:spPr>
        <p:txBody>
          <a:bodyPr>
            <a:noAutofit/>
          </a:bodyPr>
          <a:lstStyle/>
          <a:p>
            <a:r>
              <a:rPr lang="pl-PL" sz="2400" b="1" dirty="0" err="1">
                <a:solidFill>
                  <a:srgbClr val="775F55"/>
                </a:solidFill>
                <a:latin typeface="Bookman Old Style" pitchFamily="18" charset="0"/>
              </a:rPr>
              <a:t>Mikroinstalacje</a:t>
            </a:r>
            <a:r>
              <a:rPr lang="pl-PL" sz="2400" b="1" dirty="0">
                <a:solidFill>
                  <a:srgbClr val="775F55"/>
                </a:solidFill>
                <a:latin typeface="Bookman Old Style" pitchFamily="18" charset="0"/>
              </a:rPr>
              <a:t> OZE jako kluczowe technologie </a:t>
            </a:r>
            <a:r>
              <a:rPr lang="pl-PL" sz="2400" b="1" dirty="0" err="1">
                <a:solidFill>
                  <a:srgbClr val="775F55"/>
                </a:solidFill>
                <a:latin typeface="Bookman Old Style" pitchFamily="18" charset="0"/>
              </a:rPr>
              <a:t>prosumenckie</a:t>
            </a:r>
            <a:endParaRPr lang="pl-PL" sz="2400" dirty="0"/>
          </a:p>
        </p:txBody>
      </p:sp>
      <p:sp>
        <p:nvSpPr>
          <p:cNvPr id="3" name="Symbol zastępczy zawartości 2"/>
          <p:cNvSpPr>
            <a:spLocks noGrp="1"/>
          </p:cNvSpPr>
          <p:nvPr>
            <p:ph idx="1"/>
          </p:nvPr>
        </p:nvSpPr>
        <p:spPr>
          <a:xfrm>
            <a:off x="811369" y="2239720"/>
            <a:ext cx="5731099" cy="3777622"/>
          </a:xfrm>
        </p:spPr>
        <p:txBody>
          <a:bodyPr>
            <a:normAutofit lnSpcReduction="10000"/>
          </a:bodyPr>
          <a:lstStyle/>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1. Kolektory słoneczne</a:t>
            </a:r>
          </a:p>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2. Kotły na biomasę</a:t>
            </a:r>
          </a:p>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3. Małe elektrownie wiatrowe (</a:t>
            </a:r>
            <a:r>
              <a:rPr lang="pl-PL" sz="2600" dirty="0" err="1">
                <a:solidFill>
                  <a:prstClr val="black"/>
                </a:solidFill>
                <a:latin typeface="Bookman Old Style" pitchFamily="18" charset="0"/>
              </a:rPr>
              <a:t>mikrowiatraki</a:t>
            </a:r>
            <a:r>
              <a:rPr lang="pl-PL" sz="2600" dirty="0">
                <a:solidFill>
                  <a:prstClr val="black"/>
                </a:solidFill>
                <a:latin typeface="Bookman Old Style" pitchFamily="18" charset="0"/>
              </a:rPr>
              <a:t>)</a:t>
            </a:r>
          </a:p>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4. Baterie fotowoltaiczne</a:t>
            </a:r>
          </a:p>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5. Małe </a:t>
            </a:r>
            <a:r>
              <a:rPr lang="pl-PL" sz="2600" dirty="0" err="1">
                <a:solidFill>
                  <a:prstClr val="black"/>
                </a:solidFill>
                <a:latin typeface="Bookman Old Style" pitchFamily="18" charset="0"/>
              </a:rPr>
              <a:t>biogazownie</a:t>
            </a:r>
            <a:endParaRPr lang="pl-PL" sz="2600" dirty="0">
              <a:solidFill>
                <a:prstClr val="black"/>
              </a:solidFill>
              <a:latin typeface="Bookman Old Style" pitchFamily="18" charset="0"/>
            </a:endParaRPr>
          </a:p>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6. Pompy ciepła</a:t>
            </a:r>
          </a:p>
          <a:p>
            <a:pPr marL="320040" lvl="0" indent="-320040" defTabSz="914400">
              <a:spcBef>
                <a:spcPts val="700"/>
              </a:spcBef>
              <a:buClr>
                <a:srgbClr val="DD8047"/>
              </a:buClr>
              <a:buSzPct val="60000"/>
              <a:buNone/>
            </a:pPr>
            <a:r>
              <a:rPr lang="pl-PL" sz="2600" dirty="0">
                <a:solidFill>
                  <a:prstClr val="black"/>
                </a:solidFill>
                <a:latin typeface="Bookman Old Style" pitchFamily="18" charset="0"/>
              </a:rPr>
              <a:t>7. Małe elektrownie wodne</a:t>
            </a:r>
          </a:p>
          <a:p>
            <a:endParaRPr lang="pl-PL" dirty="0"/>
          </a:p>
        </p:txBody>
      </p:sp>
      <p:pic>
        <p:nvPicPr>
          <p:cNvPr id="4" name="Symbol zastępczy zawartości 5" descr="http://www.energiesoleg.cz/image.php?nid=12821&amp;oid=3803270&amp;width=382&amp;height=28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542468" y="2299731"/>
            <a:ext cx="4829577" cy="3657600"/>
          </a:xfrm>
          <a:prstGeom prst="rect">
            <a:avLst/>
          </a:prstGeom>
          <a:noFill/>
          <a:ln>
            <a:noFill/>
          </a:ln>
        </p:spPr>
      </p:pic>
    </p:spTree>
    <p:extLst>
      <p:ext uri="{BB962C8B-B14F-4D97-AF65-F5344CB8AC3E}">
        <p14:creationId xmlns:p14="http://schemas.microsoft.com/office/powerpoint/2010/main" val="64050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96982" y="546838"/>
            <a:ext cx="9778842" cy="766807"/>
          </a:xfrm>
        </p:spPr>
        <p:txBody>
          <a:bodyPr/>
          <a:lstStyle/>
          <a:p>
            <a:r>
              <a:rPr lang="pl-PL" b="1" dirty="0">
                <a:solidFill>
                  <a:srgbClr val="775F55"/>
                </a:solidFill>
                <a:latin typeface="Bookman Old Style" pitchFamily="18" charset="0"/>
              </a:rPr>
              <a:t>Moduły fotowoltaiczne</a:t>
            </a:r>
            <a:endParaRPr lang="pl-PL" dirty="0"/>
          </a:p>
        </p:txBody>
      </p:sp>
      <p:sp>
        <p:nvSpPr>
          <p:cNvPr id="3" name="Symbol zastępczy zawartości 2"/>
          <p:cNvSpPr>
            <a:spLocks noGrp="1"/>
          </p:cNvSpPr>
          <p:nvPr>
            <p:ph sz="half" idx="1"/>
          </p:nvPr>
        </p:nvSpPr>
        <p:spPr>
          <a:xfrm>
            <a:off x="811370" y="2142275"/>
            <a:ext cx="6323527" cy="3777622"/>
          </a:xfrm>
        </p:spPr>
        <p:txBody>
          <a:bodyPr>
            <a:noAutofit/>
          </a:bodyPr>
          <a:lstStyle/>
          <a:p>
            <a:pPr marL="108000" indent="0">
              <a:spcBef>
                <a:spcPts val="0"/>
              </a:spcBef>
              <a:buNone/>
            </a:pPr>
            <a:r>
              <a:rPr lang="pl-PL" sz="2200" dirty="0" smtClean="0">
                <a:solidFill>
                  <a:prstClr val="black"/>
                </a:solidFill>
                <a:latin typeface="Bookman Old Style" pitchFamily="18" charset="0"/>
              </a:rPr>
              <a:t>Urządzenia </a:t>
            </a:r>
            <a:r>
              <a:rPr lang="pl-PL" sz="2200" dirty="0">
                <a:solidFill>
                  <a:prstClr val="black"/>
                </a:solidFill>
                <a:latin typeface="Bookman Old Style" pitchFamily="18" charset="0"/>
              </a:rPr>
              <a:t>zmieniające energię promieniowania słonecznego w energię elektryczną. Podstawowym elementem modułu jest ogniwo fotowoltaiczne, zbudowane z cienkich warstw półprzewodników, najczęściej z krzemu. Ilość energii produkowanej przez moduły fotowoltaiczne zależy od poziomu nasłonecznienia, umiejscowienia instalacji PV oraz wydajności samych modułów. Urządzenia można łatwo zmontować i zintegrować z innymi budynkami.</a:t>
            </a:r>
            <a:endParaRPr lang="pl-PL" sz="2200"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6800046" y="1841678"/>
            <a:ext cx="5391954" cy="4378817"/>
          </a:xfrm>
          <a:prstGeom prst="rect">
            <a:avLst/>
          </a:prstGeom>
          <a:noFill/>
          <a:ln w="9525">
            <a:noFill/>
            <a:miter lim="800000"/>
            <a:headEnd/>
            <a:tailEnd/>
          </a:ln>
          <a:effectLst/>
        </p:spPr>
      </p:pic>
    </p:spTree>
    <p:extLst>
      <p:ext uri="{BB962C8B-B14F-4D97-AF65-F5344CB8AC3E}">
        <p14:creationId xmlns:p14="http://schemas.microsoft.com/office/powerpoint/2010/main" val="24535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65645" y="624110"/>
            <a:ext cx="8911687" cy="728172"/>
          </a:xfrm>
        </p:spPr>
        <p:txBody>
          <a:bodyPr/>
          <a:lstStyle/>
          <a:p>
            <a:r>
              <a:rPr lang="pl-PL" b="1" dirty="0">
                <a:solidFill>
                  <a:srgbClr val="775F55"/>
                </a:solidFill>
                <a:latin typeface="Bookman Old Style" pitchFamily="18" charset="0"/>
              </a:rPr>
              <a:t>Kolektory słoneczne</a:t>
            </a:r>
            <a:endParaRPr lang="pl-PL" dirty="0"/>
          </a:p>
        </p:txBody>
      </p:sp>
      <p:sp>
        <p:nvSpPr>
          <p:cNvPr id="3" name="Symbol zastępczy zawartości 2"/>
          <p:cNvSpPr>
            <a:spLocks noGrp="1"/>
          </p:cNvSpPr>
          <p:nvPr>
            <p:ph sz="half" idx="1"/>
          </p:nvPr>
        </p:nvSpPr>
        <p:spPr>
          <a:xfrm>
            <a:off x="875763" y="1712889"/>
            <a:ext cx="6130344" cy="4378638"/>
          </a:xfrm>
        </p:spPr>
        <p:txBody>
          <a:bodyPr>
            <a:normAutofit/>
          </a:bodyPr>
          <a:lstStyle/>
          <a:p>
            <a:r>
              <a:rPr lang="pl-PL" dirty="0">
                <a:latin typeface="Bookman Old Style" pitchFamily="18" charset="0"/>
              </a:rPr>
              <a:t> </a:t>
            </a:r>
            <a:r>
              <a:rPr lang="pl-PL" sz="2000" dirty="0">
                <a:latin typeface="Bookman Old Style" pitchFamily="18" charset="0"/>
              </a:rPr>
              <a:t>Kolektory słoneczne zamieniają promieniowanie słoneczne na ciepło, które można wykorzystać do podgrzewania wody użytkowej i wspomagania ogrzewania. Podstawowym elementem kolektora jest absorber, który przechwytuje promieniowanie słoneczne i zamienia na ciepło czynnika grzewczego, którym może być na przykład krążący w instalacji wodny roztwór glikolu. Ilość pozyskiwanej energii zależy od godzinowych i sezonowych sum promieniowania słonecznego docierającego do absorbera, a także od usytuowania kolektorów i sprawności urządzeń</a:t>
            </a:r>
            <a:endParaRPr lang="pl-PL" sz="2000"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7006107" y="1712889"/>
            <a:ext cx="5061397" cy="4378637"/>
          </a:xfrm>
          <a:prstGeom prst="rect">
            <a:avLst/>
          </a:prstGeom>
          <a:noFill/>
          <a:ln w="9525">
            <a:noFill/>
            <a:miter lim="800000"/>
            <a:headEnd/>
            <a:tailEnd/>
          </a:ln>
          <a:effectLst/>
        </p:spPr>
      </p:pic>
    </p:spTree>
    <p:extLst>
      <p:ext uri="{BB962C8B-B14F-4D97-AF65-F5344CB8AC3E}">
        <p14:creationId xmlns:p14="http://schemas.microsoft.com/office/powerpoint/2010/main" val="176763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48000" y="2459504"/>
            <a:ext cx="8246772" cy="1015663"/>
          </a:xfrm>
          <a:prstGeom prst="rect">
            <a:avLst/>
          </a:prstGeom>
        </p:spPr>
        <p:txBody>
          <a:bodyPr wrap="square">
            <a:spAutoFit/>
          </a:bodyPr>
          <a:lstStyle/>
          <a:p>
            <a:pPr lvl="0"/>
            <a:r>
              <a:rPr lang="pl-PL" sz="6000" b="1" dirty="0">
                <a:solidFill>
                  <a:srgbClr val="B927E9">
                    <a:lumMod val="75000"/>
                  </a:srgbClr>
                </a:solidFill>
                <a:latin typeface="Bookman Old Style" pitchFamily="18" charset="0"/>
              </a:rPr>
              <a:t>Kluczowa decyzja</a:t>
            </a:r>
            <a:endParaRPr lang="pl-PL" sz="6000" dirty="0">
              <a:solidFill>
                <a:prstClr val="black"/>
              </a:solidFill>
            </a:endParaRPr>
          </a:p>
        </p:txBody>
      </p:sp>
    </p:spTree>
    <p:extLst>
      <p:ext uri="{BB962C8B-B14F-4D97-AF65-F5344CB8AC3E}">
        <p14:creationId xmlns:p14="http://schemas.microsoft.com/office/powerpoint/2010/main" val="311424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39888" y="546837"/>
            <a:ext cx="8911687" cy="728172"/>
          </a:xfrm>
        </p:spPr>
        <p:txBody>
          <a:bodyPr/>
          <a:lstStyle/>
          <a:p>
            <a:r>
              <a:rPr lang="pl-PL" b="1" dirty="0">
                <a:latin typeface="Bookman Old Style" pitchFamily="18" charset="0"/>
              </a:rPr>
              <a:t>Mała elektrownia wiatrowa</a:t>
            </a:r>
            <a:endParaRPr lang="pl-PL" dirty="0"/>
          </a:p>
        </p:txBody>
      </p:sp>
      <p:sp>
        <p:nvSpPr>
          <p:cNvPr id="3" name="Symbol zastępczy zawartości 2"/>
          <p:cNvSpPr>
            <a:spLocks noGrp="1"/>
          </p:cNvSpPr>
          <p:nvPr>
            <p:ph sz="half" idx="1"/>
          </p:nvPr>
        </p:nvSpPr>
        <p:spPr>
          <a:xfrm>
            <a:off x="759855" y="1738648"/>
            <a:ext cx="6220494" cy="4172574"/>
          </a:xfrm>
        </p:spPr>
        <p:txBody>
          <a:bodyPr>
            <a:normAutofit lnSpcReduction="10000"/>
          </a:bodyPr>
          <a:lstStyle/>
          <a:p>
            <a:r>
              <a:rPr lang="pl-PL" sz="2400" dirty="0">
                <a:latin typeface="Bookman Old Style" pitchFamily="18" charset="0"/>
              </a:rPr>
              <a:t>Urządzenie zamieniające energię ruchu mas powietrza w energię kinetyczną ruchu obrotowego wirnika elektrowni. Następnie wirnik połączony z generatorem wytwarza energię elektryczną. Ilość energii elektrycznej wyprodukowanej w elektrowni wiatrowej zależy od wielkości i efektywności turbiny oraz prędkości wiatru. Ta z kolei determinowana jest głównie przez lokalizację oraz czynniki klimatyczne.</a:t>
            </a:r>
          </a:p>
          <a:p>
            <a:endParaRPr lang="pl-PL" dirty="0"/>
          </a:p>
        </p:txBody>
      </p:sp>
      <p:sp>
        <p:nvSpPr>
          <p:cNvPr id="4" name="Symbol zastępczy zawartości 3"/>
          <p:cNvSpPr>
            <a:spLocks noGrp="1"/>
          </p:cNvSpPr>
          <p:nvPr>
            <p:ph sz="half" idx="2"/>
          </p:nvPr>
        </p:nvSpPr>
        <p:spPr/>
        <p:txBody>
          <a:bodyPr>
            <a:normAutofit lnSpcReduction="10000"/>
          </a:bodyPr>
          <a:lstStyle/>
          <a:p>
            <a:endParaRPr lang="pl-PL" dirty="0"/>
          </a:p>
        </p:txBody>
      </p:sp>
      <p:pic>
        <p:nvPicPr>
          <p:cNvPr id="5" name="Picture 2"/>
          <p:cNvPicPr>
            <a:picLocks noChangeAspect="1" noChangeArrowheads="1"/>
          </p:cNvPicPr>
          <p:nvPr/>
        </p:nvPicPr>
        <p:blipFill>
          <a:blip r:embed="rId2" cstate="print"/>
          <a:srcRect/>
          <a:stretch>
            <a:fillRect/>
          </a:stretch>
        </p:blipFill>
        <p:spPr bwMode="auto">
          <a:xfrm>
            <a:off x="7190747" y="1848924"/>
            <a:ext cx="4590144" cy="4332218"/>
          </a:xfrm>
          <a:prstGeom prst="rect">
            <a:avLst/>
          </a:prstGeom>
          <a:noFill/>
          <a:ln w="9525">
            <a:noFill/>
            <a:miter lim="800000"/>
            <a:headEnd/>
            <a:tailEnd/>
          </a:ln>
          <a:effectLst/>
        </p:spPr>
      </p:pic>
    </p:spTree>
    <p:extLst>
      <p:ext uri="{BB962C8B-B14F-4D97-AF65-F5344CB8AC3E}">
        <p14:creationId xmlns:p14="http://schemas.microsoft.com/office/powerpoint/2010/main" val="290682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8524" y="636989"/>
            <a:ext cx="8911687" cy="728172"/>
          </a:xfrm>
        </p:spPr>
        <p:txBody>
          <a:bodyPr/>
          <a:lstStyle/>
          <a:p>
            <a:r>
              <a:rPr lang="pl-PL" b="1" dirty="0">
                <a:solidFill>
                  <a:srgbClr val="775F55"/>
                </a:solidFill>
                <a:latin typeface="Bookman Old Style" pitchFamily="18" charset="0"/>
              </a:rPr>
              <a:t>Pompy ciepła</a:t>
            </a:r>
            <a:endParaRPr lang="pl-PL" dirty="0"/>
          </a:p>
        </p:txBody>
      </p:sp>
      <p:sp>
        <p:nvSpPr>
          <p:cNvPr id="3" name="Symbol zastępczy zawartości 2"/>
          <p:cNvSpPr>
            <a:spLocks noGrp="1"/>
          </p:cNvSpPr>
          <p:nvPr>
            <p:ph sz="half" idx="1"/>
          </p:nvPr>
        </p:nvSpPr>
        <p:spPr>
          <a:xfrm>
            <a:off x="1056069" y="2133600"/>
            <a:ext cx="5847008" cy="3777622"/>
          </a:xfrm>
        </p:spPr>
        <p:txBody>
          <a:bodyPr>
            <a:normAutofit/>
          </a:bodyPr>
          <a:lstStyle/>
          <a:p>
            <a:r>
              <a:rPr lang="pl-PL" sz="2000" dirty="0">
                <a:latin typeface="Bookman Old Style" pitchFamily="18" charset="0"/>
              </a:rPr>
              <a:t>Urządzenia wykorzystujące do ogrzewania ciepło, które dzięki przemianom termodynamicznym – takim samym jakie zachodzą w lodówkach – wymusza przepływ ciepła z obszaru o niższej temperaturze do obszaru o temperaturze wyższej. Źródło  górne, do którego ciepło jest dostarczane, to ogrzewana przez pompę woda (rzadziej powietrze), która krąży w instalacji grzewczej. Pompa nie wytwarza więc ciepła, tylko je przekazuje z dolnego do górnego źródła.</a:t>
            </a:r>
          </a:p>
          <a:p>
            <a:endParaRPr lang="pl-PL"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7379594" y="1931832"/>
            <a:ext cx="3799268" cy="3979390"/>
          </a:xfrm>
          <a:prstGeom prst="rect">
            <a:avLst/>
          </a:prstGeom>
          <a:noFill/>
          <a:ln w="9525">
            <a:noFill/>
            <a:miter lim="800000"/>
            <a:headEnd/>
            <a:tailEnd/>
          </a:ln>
          <a:effectLst/>
        </p:spPr>
      </p:pic>
    </p:spTree>
    <p:extLst>
      <p:ext uri="{BB962C8B-B14F-4D97-AF65-F5344CB8AC3E}">
        <p14:creationId xmlns:p14="http://schemas.microsoft.com/office/powerpoint/2010/main" val="235751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161" y="546837"/>
            <a:ext cx="8911687" cy="844082"/>
          </a:xfrm>
        </p:spPr>
        <p:txBody>
          <a:bodyPr/>
          <a:lstStyle/>
          <a:p>
            <a:r>
              <a:rPr lang="pl-PL" b="1" dirty="0">
                <a:solidFill>
                  <a:srgbClr val="775F55"/>
                </a:solidFill>
                <a:latin typeface="Bookman Old Style" pitchFamily="18" charset="0"/>
              </a:rPr>
              <a:t>Kotły ba biomasę</a:t>
            </a:r>
            <a:endParaRPr lang="pl-PL" dirty="0"/>
          </a:p>
        </p:txBody>
      </p:sp>
      <p:sp>
        <p:nvSpPr>
          <p:cNvPr id="3" name="Symbol zastępczy zawartości 2"/>
          <p:cNvSpPr>
            <a:spLocks noGrp="1"/>
          </p:cNvSpPr>
          <p:nvPr>
            <p:ph sz="half" idx="1"/>
          </p:nvPr>
        </p:nvSpPr>
        <p:spPr>
          <a:xfrm>
            <a:off x="1287887" y="2133599"/>
            <a:ext cx="5902860" cy="4344473"/>
          </a:xfrm>
        </p:spPr>
        <p:txBody>
          <a:bodyPr>
            <a:normAutofit/>
          </a:bodyPr>
          <a:lstStyle/>
          <a:p>
            <a:r>
              <a:rPr lang="pl-PL" sz="2000" dirty="0">
                <a:solidFill>
                  <a:schemeClr val="tx1"/>
                </a:solidFill>
                <a:latin typeface="Bookman Old Style" pitchFamily="18" charset="0"/>
              </a:rPr>
              <a:t>Kotły na biomasę przeznaczone są do spalania paliw  niskokalorycznych, objętościowych i długopłomiennych, takich jak drewno odpadowe, gałęzie, brykiety drzewne, brykiety ze słomy i inne odpady roślinne. Energia pochodząca ze spalania biomasy roślinnej jest wykorzystywana do centralnego ogrzewania oraz przygotowania ciepłej wody użytkowej. Paliwo do urządzenia może być dostarczane automatycznie, dzięki zastosowaniu zasobników paliwa wraz z podajnikami.</a:t>
            </a:r>
          </a:p>
          <a:p>
            <a:endParaRPr lang="pl-PL" dirty="0"/>
          </a:p>
        </p:txBody>
      </p:sp>
      <p:sp>
        <p:nvSpPr>
          <p:cNvPr id="4" name="Symbol zastępczy zawartości 3"/>
          <p:cNvSpPr>
            <a:spLocks noGrp="1"/>
          </p:cNvSpPr>
          <p:nvPr>
            <p:ph sz="half" idx="2"/>
          </p:nvPr>
        </p:nvSpPr>
        <p:spPr/>
        <p:txBody>
          <a:bodyPr>
            <a:normAutofit/>
          </a:bodyPr>
          <a:lstStyle/>
          <a:p>
            <a:endParaRPr lang="pl-PL" dirty="0"/>
          </a:p>
        </p:txBody>
      </p:sp>
      <p:pic>
        <p:nvPicPr>
          <p:cNvPr id="5" name="Picture 2"/>
          <p:cNvPicPr>
            <a:picLocks noChangeAspect="1" noChangeArrowheads="1"/>
          </p:cNvPicPr>
          <p:nvPr/>
        </p:nvPicPr>
        <p:blipFill>
          <a:blip r:embed="rId2" cstate="print"/>
          <a:srcRect/>
          <a:stretch>
            <a:fillRect/>
          </a:stretch>
        </p:blipFill>
        <p:spPr bwMode="auto">
          <a:xfrm>
            <a:off x="7190747" y="2126222"/>
            <a:ext cx="4413117" cy="3888212"/>
          </a:xfrm>
          <a:prstGeom prst="rect">
            <a:avLst/>
          </a:prstGeom>
          <a:noFill/>
          <a:ln w="9525">
            <a:noFill/>
            <a:miter lim="800000"/>
            <a:headEnd/>
            <a:tailEnd/>
          </a:ln>
          <a:effectLst/>
        </p:spPr>
      </p:pic>
    </p:spTree>
    <p:extLst>
      <p:ext uri="{BB962C8B-B14F-4D97-AF65-F5344CB8AC3E}">
        <p14:creationId xmlns:p14="http://schemas.microsoft.com/office/powerpoint/2010/main" val="331713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olidFill>
                  <a:srgbClr val="775F55"/>
                </a:solidFill>
                <a:latin typeface="Bookman Old Style" pitchFamily="18" charset="0"/>
              </a:rPr>
              <a:t>Mikrobiogazownia</a:t>
            </a:r>
            <a:endParaRPr lang="pl-PL" dirty="0"/>
          </a:p>
        </p:txBody>
      </p:sp>
      <p:sp>
        <p:nvSpPr>
          <p:cNvPr id="3" name="Symbol zastępczy zawartości 2"/>
          <p:cNvSpPr>
            <a:spLocks noGrp="1"/>
          </p:cNvSpPr>
          <p:nvPr>
            <p:ph sz="half" idx="1"/>
          </p:nvPr>
        </p:nvSpPr>
        <p:spPr>
          <a:xfrm>
            <a:off x="953037" y="2133599"/>
            <a:ext cx="5950039" cy="4241441"/>
          </a:xfrm>
        </p:spPr>
        <p:txBody>
          <a:bodyPr/>
          <a:lstStyle/>
          <a:p>
            <a:r>
              <a:rPr lang="pl-PL" sz="2400" dirty="0" err="1">
                <a:solidFill>
                  <a:schemeClr val="tx1"/>
                </a:solidFill>
                <a:latin typeface="Bookman Old Style" pitchFamily="18" charset="0"/>
              </a:rPr>
              <a:t>Mikrobigazownie</a:t>
            </a:r>
            <a:r>
              <a:rPr lang="pl-PL" sz="2400" dirty="0">
                <a:solidFill>
                  <a:schemeClr val="tx1"/>
                </a:solidFill>
                <a:latin typeface="Bookman Old Style" pitchFamily="18" charset="0"/>
              </a:rPr>
              <a:t> pozwalają na wytwarzanie energii elektrycznej oraz ciepła. Budowa małych </a:t>
            </a:r>
            <a:r>
              <a:rPr lang="pl-PL" sz="2400" dirty="0" err="1">
                <a:solidFill>
                  <a:schemeClr val="tx1"/>
                </a:solidFill>
                <a:latin typeface="Bookman Old Style" pitchFamily="18" charset="0"/>
              </a:rPr>
              <a:t>biogazowni</a:t>
            </a:r>
            <a:r>
              <a:rPr lang="pl-PL" sz="2400" dirty="0">
                <a:solidFill>
                  <a:schemeClr val="tx1"/>
                </a:solidFill>
                <a:latin typeface="Bookman Old Style" pitchFamily="18" charset="0"/>
              </a:rPr>
              <a:t> jako elementu ciągu technologicznego przy produkcji roślinnej lub zwierzęcej jest szczególnie opłacalna w przypadku modelu rolnictwa rozdrobnionego, występującego m.in. w Niemczech, Austrii czy Polsce.</a:t>
            </a:r>
          </a:p>
          <a:p>
            <a:endParaRPr lang="pl-PL" dirty="0">
              <a:solidFill>
                <a:schemeClr val="tx1"/>
              </a:solidFill>
            </a:endParaRP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6684136" y="1905000"/>
            <a:ext cx="5396248" cy="4470041"/>
          </a:xfrm>
          <a:prstGeom prst="rect">
            <a:avLst/>
          </a:prstGeom>
          <a:noFill/>
          <a:ln w="9525">
            <a:noFill/>
            <a:miter lim="800000"/>
            <a:headEnd/>
            <a:tailEnd/>
          </a:ln>
          <a:effectLst/>
        </p:spPr>
      </p:pic>
    </p:spTree>
    <p:extLst>
      <p:ext uri="{BB962C8B-B14F-4D97-AF65-F5344CB8AC3E}">
        <p14:creationId xmlns:p14="http://schemas.microsoft.com/office/powerpoint/2010/main" val="181113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162" y="546837"/>
            <a:ext cx="8911687" cy="676656"/>
          </a:xfrm>
        </p:spPr>
        <p:txBody>
          <a:bodyPr/>
          <a:lstStyle/>
          <a:p>
            <a:r>
              <a:rPr lang="pl-PL" b="1" dirty="0">
                <a:latin typeface="Bookman Old Style" pitchFamily="18" charset="0"/>
              </a:rPr>
              <a:t>Korzyści</a:t>
            </a:r>
            <a:endParaRPr lang="pl-PL" dirty="0"/>
          </a:p>
        </p:txBody>
      </p:sp>
      <p:sp>
        <p:nvSpPr>
          <p:cNvPr id="3" name="Symbol zastępczy zawartości 2"/>
          <p:cNvSpPr>
            <a:spLocks noGrp="1"/>
          </p:cNvSpPr>
          <p:nvPr>
            <p:ph idx="1"/>
          </p:nvPr>
        </p:nvSpPr>
        <p:spPr>
          <a:xfrm>
            <a:off x="1056068" y="2511381"/>
            <a:ext cx="10831132" cy="3129566"/>
          </a:xfrm>
        </p:spPr>
        <p:txBody>
          <a:bodyPr>
            <a:normAutofit/>
          </a:bodyPr>
          <a:lstStyle/>
          <a:p>
            <a:pPr marL="320040" lvl="0" indent="-320040" algn="ctr" defTabSz="914400">
              <a:spcBef>
                <a:spcPts val="700"/>
              </a:spcBef>
              <a:buClr>
                <a:srgbClr val="DD8047"/>
              </a:buClr>
              <a:buSzPct val="60000"/>
              <a:buNone/>
            </a:pPr>
            <a:r>
              <a:rPr lang="pl-PL" sz="3600" b="1" dirty="0">
                <a:solidFill>
                  <a:srgbClr val="FF0000"/>
                </a:solidFill>
                <a:latin typeface="Tw Cen MT"/>
              </a:rPr>
              <a:t>Liczba </a:t>
            </a:r>
            <a:r>
              <a:rPr lang="pl-PL" sz="3600" b="1" dirty="0" err="1">
                <a:solidFill>
                  <a:srgbClr val="FF0000"/>
                </a:solidFill>
                <a:latin typeface="Tw Cen MT"/>
              </a:rPr>
              <a:t>prosumentów</a:t>
            </a:r>
            <a:r>
              <a:rPr lang="pl-PL" sz="3600" b="1" dirty="0">
                <a:solidFill>
                  <a:srgbClr val="FF0000"/>
                </a:solidFill>
                <a:latin typeface="Tw Cen MT"/>
              </a:rPr>
              <a:t> wykorzystujących </a:t>
            </a:r>
            <a:r>
              <a:rPr lang="pl-PL" sz="3600" b="1" dirty="0" err="1">
                <a:solidFill>
                  <a:srgbClr val="FF0000"/>
                </a:solidFill>
                <a:latin typeface="Tw Cen MT"/>
              </a:rPr>
              <a:t>mikroinstalacje</a:t>
            </a:r>
            <a:r>
              <a:rPr lang="pl-PL" sz="3600" b="1" dirty="0">
                <a:solidFill>
                  <a:srgbClr val="FF0000"/>
                </a:solidFill>
                <a:latin typeface="Tw Cen MT"/>
              </a:rPr>
              <a:t> </a:t>
            </a:r>
            <a:endParaRPr lang="pl-PL" sz="3600" b="1" dirty="0" smtClean="0">
              <a:solidFill>
                <a:srgbClr val="FF0000"/>
              </a:solidFill>
              <a:latin typeface="Tw Cen MT"/>
            </a:endParaRPr>
          </a:p>
          <a:p>
            <a:pPr marL="320040" lvl="0" indent="-320040" algn="ctr" defTabSz="914400">
              <a:spcBef>
                <a:spcPts val="700"/>
              </a:spcBef>
              <a:buClr>
                <a:srgbClr val="DD8047"/>
              </a:buClr>
              <a:buSzPct val="60000"/>
              <a:buNone/>
            </a:pPr>
            <a:r>
              <a:rPr lang="pl-PL" sz="3600" b="1" dirty="0" smtClean="0">
                <a:solidFill>
                  <a:srgbClr val="FF0000"/>
                </a:solidFill>
                <a:latin typeface="Tw Cen MT"/>
              </a:rPr>
              <a:t>OZE </a:t>
            </a:r>
            <a:r>
              <a:rPr lang="pl-PL" sz="3600" b="1" dirty="0">
                <a:solidFill>
                  <a:srgbClr val="FF0000"/>
                </a:solidFill>
                <a:latin typeface="Tw Cen MT"/>
              </a:rPr>
              <a:t>wrośnie ponad 10-krotnie z obecnych 223 tys. </a:t>
            </a:r>
            <a:endParaRPr lang="pl-PL" sz="3600" b="1" dirty="0" smtClean="0">
              <a:solidFill>
                <a:srgbClr val="FF0000"/>
              </a:solidFill>
              <a:latin typeface="Tw Cen MT"/>
            </a:endParaRPr>
          </a:p>
          <a:p>
            <a:pPr marL="320040" lvl="0" indent="-320040" algn="ctr" defTabSz="914400">
              <a:spcBef>
                <a:spcPts val="700"/>
              </a:spcBef>
              <a:buClr>
                <a:srgbClr val="DD8047"/>
              </a:buClr>
              <a:buSzPct val="60000"/>
              <a:buNone/>
            </a:pPr>
            <a:r>
              <a:rPr lang="pl-PL" sz="3600" b="1" dirty="0" smtClean="0">
                <a:solidFill>
                  <a:srgbClr val="FF0000"/>
                </a:solidFill>
                <a:latin typeface="Tw Cen MT"/>
              </a:rPr>
              <a:t>do </a:t>
            </a:r>
            <a:r>
              <a:rPr lang="pl-PL" sz="3600" b="1" dirty="0">
                <a:solidFill>
                  <a:srgbClr val="FF0000"/>
                </a:solidFill>
                <a:latin typeface="Tw Cen MT"/>
              </a:rPr>
              <a:t>2 523 tys. w 2020 roku.</a:t>
            </a:r>
          </a:p>
          <a:p>
            <a:endParaRPr lang="pl-PL" dirty="0"/>
          </a:p>
        </p:txBody>
      </p:sp>
    </p:spTree>
    <p:extLst>
      <p:ext uri="{BB962C8B-B14F-4D97-AF65-F5344CB8AC3E}">
        <p14:creationId xmlns:p14="http://schemas.microsoft.com/office/powerpoint/2010/main" val="1428177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047999" y="2638046"/>
            <a:ext cx="8452835" cy="2273443"/>
          </a:xfrm>
          <a:prstGeom prst="rect">
            <a:avLst/>
          </a:prstGeom>
        </p:spPr>
        <p:txBody>
          <a:bodyPr wrap="square">
            <a:spAutoFit/>
          </a:bodyPr>
          <a:lstStyle/>
          <a:p>
            <a:pPr>
              <a:lnSpc>
                <a:spcPct val="107000"/>
              </a:lnSpc>
              <a:spcAft>
                <a:spcPts val="800"/>
              </a:spcAft>
            </a:pPr>
            <a:r>
              <a:rPr lang="pl-PL" sz="4000" b="1" dirty="0" err="1">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Efekrywność</a:t>
            </a:r>
            <a:endParaRPr lang="pl-PL" sz="4000"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pl-PL" sz="4000" b="1"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a:t>
            </a:r>
            <a:r>
              <a:rPr lang="pl-PL" sz="4000" b="1" dirty="0" err="1">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ekonomiczno</a:t>
            </a:r>
            <a:endParaRPr lang="pl-PL" sz="4000"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pl-PL" sz="4000" b="1"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 finansowa</a:t>
            </a:r>
            <a:endParaRPr lang="pl-PL" sz="4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699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5" y="624110"/>
            <a:ext cx="8911687" cy="715293"/>
          </a:xfrm>
        </p:spPr>
        <p:txBody>
          <a:bodyPr>
            <a:normAutofit fontScale="90000"/>
          </a:bodyPr>
          <a:lstStyle/>
          <a:p>
            <a:pPr>
              <a:lnSpc>
                <a:spcPct val="107000"/>
              </a:lnSpc>
              <a:spcAft>
                <a:spcPts val="0"/>
              </a:spcAft>
            </a:pPr>
            <a:r>
              <a:rPr lang="pl-PL" kern="1800" dirty="0">
                <a:solidFill>
                  <a:srgbClr val="171B19"/>
                </a:solidFill>
                <a:latin typeface="Bookman Old Style" panose="02050604050505020204" pitchFamily="18" charset="0"/>
                <a:ea typeface="Times New Roman" panose="02020603050405020304" pitchFamily="18" charset="0"/>
                <a:cs typeface="Times New Roman" panose="02020603050405020304" pitchFamily="18" charset="0"/>
              </a:rPr>
              <a:t>Wydajność instalacji fotowoltaicznej</a:t>
            </a:r>
            <a:r>
              <a:rPr lang="pl-PL" sz="2000" dirty="0">
                <a:latin typeface="Bookman Old Style" panose="02050604050505020204" pitchFamily="18" charset="0"/>
                <a:ea typeface="Calibri" panose="020F0502020204030204" pitchFamily="34" charset="0"/>
                <a:cs typeface="Times New Roman" panose="02020603050405020304" pitchFamily="18" charset="0"/>
              </a:rPr>
              <a:t/>
            </a:r>
            <a:br>
              <a:rPr lang="pl-PL" sz="2000" dirty="0">
                <a:latin typeface="Bookman Old Style" panose="02050604050505020204" pitchFamily="18" charset="0"/>
                <a:ea typeface="Calibri" panose="020F0502020204030204" pitchFamily="34" charset="0"/>
                <a:cs typeface="Times New Roman" panose="02020603050405020304" pitchFamily="18" charset="0"/>
              </a:rPr>
            </a:br>
            <a:endParaRPr lang="pl-PL" dirty="0">
              <a:latin typeface="Bookman Old Style" panose="02050604050505020204" pitchFamily="18" charset="0"/>
            </a:endParaRPr>
          </a:p>
        </p:txBody>
      </p:sp>
      <p:sp>
        <p:nvSpPr>
          <p:cNvPr id="3" name="Symbol zastępczy zawartości 2"/>
          <p:cNvSpPr>
            <a:spLocks noGrp="1"/>
          </p:cNvSpPr>
          <p:nvPr>
            <p:ph idx="1"/>
          </p:nvPr>
        </p:nvSpPr>
        <p:spPr/>
        <p:txBody>
          <a:bodyPr>
            <a:normAutofit/>
          </a:bodyPr>
          <a:lstStyle/>
          <a:p>
            <a:pPr algn="just"/>
            <a:r>
              <a:rPr lang="pl-PL" sz="2400" b="1" dirty="0">
                <a:solidFill>
                  <a:srgbClr val="474747"/>
                </a:solidFill>
                <a:latin typeface="Bookman Old Style" panose="02050604050505020204" pitchFamily="18" charset="0"/>
                <a:ea typeface="Times New Roman" panose="02020603050405020304" pitchFamily="18" charset="0"/>
              </a:rPr>
              <a:t>W polskich warunkach klimatycznych optymalnie zlokalizowana usytuowana i wykonana instalacja fotowoltaiczna jest w stanie wyprodukować rocznie nieco ponad 1 000 kWh z zainstalowanego kW </a:t>
            </a:r>
            <a:r>
              <a:rPr lang="pl-PL" sz="2400" b="1" dirty="0" smtClean="0">
                <a:solidFill>
                  <a:srgbClr val="474747"/>
                </a:solidFill>
                <a:latin typeface="Bookman Old Style" panose="02050604050505020204" pitchFamily="18" charset="0"/>
                <a:ea typeface="Times New Roman" panose="02020603050405020304" pitchFamily="18" charset="0"/>
              </a:rPr>
              <a:t>mocy. </a:t>
            </a:r>
            <a:r>
              <a:rPr lang="pl-PL" sz="2400" b="1" dirty="0">
                <a:solidFill>
                  <a:srgbClr val="474747"/>
                </a:solidFill>
                <a:latin typeface="Bookman Old Style" panose="02050604050505020204" pitchFamily="18" charset="0"/>
                <a:ea typeface="Times New Roman" panose="02020603050405020304" pitchFamily="18" charset="0"/>
              </a:rPr>
              <a:t>Zazwyczaj ten wskaźnik dla poprawnych instalacji oscyluje wokół 950 – </a:t>
            </a:r>
            <a:r>
              <a:rPr lang="pl-PL" sz="2400" b="1" dirty="0" smtClean="0">
                <a:solidFill>
                  <a:srgbClr val="474747"/>
                </a:solidFill>
                <a:latin typeface="Bookman Old Style" panose="02050604050505020204" pitchFamily="18" charset="0"/>
                <a:ea typeface="Times New Roman" panose="02020603050405020304" pitchFamily="18" charset="0"/>
              </a:rPr>
              <a:t>1100 </a:t>
            </a:r>
            <a:r>
              <a:rPr lang="pl-PL" sz="2400" b="1" dirty="0" err="1" smtClean="0">
                <a:solidFill>
                  <a:srgbClr val="474747"/>
                </a:solidFill>
                <a:latin typeface="Bookman Old Style" panose="02050604050505020204" pitchFamily="18" charset="0"/>
                <a:ea typeface="Times New Roman" panose="02020603050405020304" pitchFamily="18" charset="0"/>
              </a:rPr>
              <a:t>Wh</a:t>
            </a:r>
            <a:r>
              <a:rPr lang="pl-PL" sz="2400" b="1" dirty="0" smtClean="0">
                <a:solidFill>
                  <a:srgbClr val="474747"/>
                </a:solidFill>
                <a:latin typeface="Bookman Old Style" panose="02050604050505020204" pitchFamily="18" charset="0"/>
                <a:ea typeface="Times New Roman" panose="02020603050405020304" pitchFamily="18" charset="0"/>
              </a:rPr>
              <a:t>/kW</a:t>
            </a:r>
            <a:r>
              <a:rPr lang="pl-PL" sz="2400" b="1" dirty="0">
                <a:solidFill>
                  <a:srgbClr val="474747"/>
                </a:solidFill>
                <a:latin typeface="Bookman Old Style" panose="02050604050505020204" pitchFamily="18" charset="0"/>
                <a:ea typeface="Times New Roman" panose="02020603050405020304" pitchFamily="18" charset="0"/>
              </a:rPr>
              <a:t> w zależności od </a:t>
            </a:r>
            <a:r>
              <a:rPr lang="pl-PL" sz="2400" b="1" dirty="0" smtClean="0">
                <a:solidFill>
                  <a:srgbClr val="474747"/>
                </a:solidFill>
                <a:latin typeface="Bookman Old Style" panose="02050604050505020204" pitchFamily="18" charset="0"/>
                <a:ea typeface="Times New Roman" panose="02020603050405020304" pitchFamily="18" charset="0"/>
              </a:rPr>
              <a:t>technologii. </a:t>
            </a:r>
            <a:endParaRPr lang="pl-PL" sz="2400" b="1" dirty="0">
              <a:latin typeface="Bookman Old Style" panose="02050604050505020204" pitchFamily="18" charset="0"/>
            </a:endParaRPr>
          </a:p>
        </p:txBody>
      </p:sp>
    </p:spTree>
    <p:extLst>
      <p:ext uri="{BB962C8B-B14F-4D97-AF65-F5344CB8AC3E}">
        <p14:creationId xmlns:p14="http://schemas.microsoft.com/office/powerpoint/2010/main" val="259057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4460515"/>
              </p:ext>
            </p:extLst>
          </p:nvPr>
        </p:nvGraphicFramePr>
        <p:xfrm>
          <a:off x="1584101" y="1107588"/>
          <a:ext cx="9581882" cy="5676922"/>
        </p:xfrm>
        <a:graphic>
          <a:graphicData uri="http://schemas.openxmlformats.org/drawingml/2006/table">
            <a:tbl>
              <a:tblPr firstRow="1" bandRow="1">
                <a:tableStyleId>{5C22544A-7EE6-4342-B048-85BDC9FD1C3A}</a:tableStyleId>
              </a:tblPr>
              <a:tblGrid>
                <a:gridCol w="4790941"/>
                <a:gridCol w="4790941"/>
              </a:tblGrid>
              <a:tr h="444684">
                <a:tc>
                  <a:txBody>
                    <a:bodyPr/>
                    <a:lstStyle/>
                    <a:p>
                      <a:pPr algn="ctr"/>
                      <a:r>
                        <a:rPr lang="pl-PL" sz="1800" b="1" kern="1200" dirty="0" smtClean="0">
                          <a:solidFill>
                            <a:schemeClr val="lt1"/>
                          </a:solidFill>
                          <a:effectLst/>
                          <a:latin typeface="+mn-lt"/>
                          <a:ea typeface="+mn-ea"/>
                          <a:cs typeface="+mn-cs"/>
                        </a:rPr>
                        <a:t>Firma</a:t>
                      </a:r>
                      <a:endParaRPr lang="pl-PL" dirty="0"/>
                    </a:p>
                  </a:txBody>
                  <a:tcPr/>
                </a:tc>
                <a:tc>
                  <a:txBody>
                    <a:bodyPr/>
                    <a:lstStyle/>
                    <a:p>
                      <a:pPr algn="ctr"/>
                      <a:r>
                        <a:rPr lang="pl-PL" sz="1800" b="1" dirty="0" smtClean="0">
                          <a:solidFill>
                            <a:schemeClr val="bg1"/>
                          </a:solidFill>
                          <a:effectLst/>
                          <a:latin typeface="Arial" panose="020B0604020202020204" pitchFamily="34" charset="0"/>
                          <a:ea typeface="Times New Roman" panose="02020603050405020304" pitchFamily="18" charset="0"/>
                        </a:rPr>
                        <a:t>Osoba prywatna</a:t>
                      </a:r>
                      <a:endParaRPr lang="pl-PL" dirty="0">
                        <a:solidFill>
                          <a:schemeClr val="bg1"/>
                        </a:solidFill>
                      </a:endParaRPr>
                    </a:p>
                  </a:txBody>
                  <a:tcPr/>
                </a:tc>
              </a:tr>
              <a:tr h="276528">
                <a:tc gridSpan="2">
                  <a:txBody>
                    <a:bodyPr/>
                    <a:lstStyle/>
                    <a:p>
                      <a:pPr algn="ctr"/>
                      <a:r>
                        <a:rPr lang="pl-PL" sz="1800" b="1" kern="1200" dirty="0" smtClean="0">
                          <a:solidFill>
                            <a:schemeClr val="dk1"/>
                          </a:solidFill>
                          <a:effectLst/>
                          <a:latin typeface="+mn-lt"/>
                          <a:ea typeface="+mn-ea"/>
                          <a:cs typeface="+mn-cs"/>
                        </a:rPr>
                        <a:t>Koncesja</a:t>
                      </a:r>
                      <a:endParaRPr lang="pl-PL" dirty="0"/>
                    </a:p>
                  </a:txBody>
                  <a:tcPr/>
                </a:tc>
                <a:tc hMerge="1">
                  <a:txBody>
                    <a:bodyPr/>
                    <a:lstStyle/>
                    <a:p>
                      <a:endParaRPr lang="pl-PL" dirty="0"/>
                    </a:p>
                  </a:txBody>
                  <a:tcPr/>
                </a:tc>
              </a:tr>
              <a:tr h="271376">
                <a:tc>
                  <a:txBody>
                    <a:bodyPr/>
                    <a:lstStyle/>
                    <a:p>
                      <a:pPr algn="ctr">
                        <a:lnSpc>
                          <a:spcPct val="107000"/>
                        </a:lnSpc>
                        <a:spcAft>
                          <a:spcPts val="0"/>
                        </a:spcAft>
                      </a:pPr>
                      <a:r>
                        <a:rPr lang="pl-PL" sz="16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Wymagana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pl-PL" sz="16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Niewymagana do 40 kW</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3488">
                <a:tc gridSpan="2">
                  <a:txBody>
                    <a:bodyPr/>
                    <a:lstStyle/>
                    <a:p>
                      <a:pPr algn="ctr"/>
                      <a:r>
                        <a:rPr lang="pl-PL" sz="1800" b="1" dirty="0" smtClean="0">
                          <a:solidFill>
                            <a:srgbClr val="171B19"/>
                          </a:solidFill>
                          <a:effectLst/>
                          <a:latin typeface="Arial" panose="020B0604020202020204" pitchFamily="34" charset="0"/>
                          <a:ea typeface="Times New Roman" panose="02020603050405020304" pitchFamily="18" charset="0"/>
                        </a:rPr>
                        <a:t>Dotacja w ramach programu </a:t>
                      </a:r>
                      <a:r>
                        <a:rPr lang="pl-PL" sz="1800" b="1" dirty="0" err="1" smtClean="0">
                          <a:solidFill>
                            <a:srgbClr val="171B19"/>
                          </a:solidFill>
                          <a:effectLst/>
                          <a:latin typeface="Arial" panose="020B0604020202020204" pitchFamily="34" charset="0"/>
                          <a:ea typeface="Times New Roman" panose="02020603050405020304" pitchFamily="18" charset="0"/>
                        </a:rPr>
                        <a:t>prosument</a:t>
                      </a:r>
                      <a:r>
                        <a:rPr lang="pl-PL" sz="1800" b="1" dirty="0" smtClean="0">
                          <a:solidFill>
                            <a:srgbClr val="171B19"/>
                          </a:solidFill>
                          <a:effectLst/>
                          <a:latin typeface="Arial" panose="020B0604020202020204" pitchFamily="34" charset="0"/>
                          <a:ea typeface="Times New Roman" panose="02020603050405020304" pitchFamily="18" charset="0"/>
                        </a:rPr>
                        <a:t> </a:t>
                      </a:r>
                      <a:r>
                        <a:rPr lang="pl-PL" sz="1800" b="1" dirty="0" err="1" smtClean="0">
                          <a:solidFill>
                            <a:srgbClr val="171B19"/>
                          </a:solidFill>
                          <a:effectLst/>
                          <a:latin typeface="Arial" panose="020B0604020202020204" pitchFamily="34" charset="0"/>
                          <a:ea typeface="Times New Roman" panose="02020603050405020304" pitchFamily="18" charset="0"/>
                        </a:rPr>
                        <a:t>NFOŚiGW</a:t>
                      </a:r>
                      <a:endParaRPr lang="pl-PL" dirty="0"/>
                    </a:p>
                  </a:txBody>
                  <a:tcPr/>
                </a:tc>
                <a:tc hMerge="1">
                  <a:txBody>
                    <a:bodyPr/>
                    <a:lstStyle/>
                    <a:p>
                      <a:endParaRPr lang="pl-PL"/>
                    </a:p>
                  </a:txBody>
                  <a:tcPr/>
                </a:tc>
              </a:tr>
              <a:tr h="360608">
                <a:tc>
                  <a:txBody>
                    <a:bodyPr/>
                    <a:lstStyle/>
                    <a:p>
                      <a:pPr algn="ctr">
                        <a:lnSpc>
                          <a:spcPct val="107000"/>
                        </a:lnSpc>
                        <a:spcAft>
                          <a:spcPts val="0"/>
                        </a:spcAft>
                      </a:pPr>
                      <a:r>
                        <a:rPr lang="pl-PL" sz="1600" dirty="0" smtClean="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Brak </a:t>
                      </a:r>
                      <a:r>
                        <a:rPr lang="pl-PL" sz="16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możliwości otrzymania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pl-PL" sz="1600" dirty="0" smtClean="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Możliwość </a:t>
                      </a:r>
                      <a:r>
                        <a:rPr lang="pl-PL" sz="16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otrzymania do 40 % wartości instalacji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0609">
                <a:tc gridSpan="2">
                  <a:txBody>
                    <a:bodyPr/>
                    <a:lstStyle/>
                    <a:p>
                      <a:pPr algn="ctr"/>
                      <a:r>
                        <a:rPr lang="pl-PL" sz="1600" b="1" kern="1200" dirty="0" smtClean="0">
                          <a:solidFill>
                            <a:schemeClr val="dk1"/>
                          </a:solidFill>
                          <a:effectLst/>
                          <a:latin typeface="+mn-lt"/>
                          <a:ea typeface="+mn-ea"/>
                          <a:cs typeface="+mn-cs"/>
                        </a:rPr>
                        <a:t>Przyłączenie do sieci</a:t>
                      </a:r>
                      <a:endParaRPr lang="pl-PL" sz="1600" dirty="0"/>
                    </a:p>
                  </a:txBody>
                  <a:tcPr/>
                </a:tc>
                <a:tc hMerge="1">
                  <a:txBody>
                    <a:bodyPr/>
                    <a:lstStyle/>
                    <a:p>
                      <a:endParaRPr lang="pl-PL" dirty="0"/>
                    </a:p>
                  </a:txBody>
                  <a:tcPr/>
                </a:tc>
              </a:tr>
              <a:tr h="444684">
                <a:tc>
                  <a:txBody>
                    <a:bodyPr/>
                    <a:lstStyle/>
                    <a:p>
                      <a:r>
                        <a:rPr lang="pl-PL" sz="1600" dirty="0" smtClean="0">
                          <a:solidFill>
                            <a:srgbClr val="171B19"/>
                          </a:solidFill>
                          <a:effectLst/>
                          <a:latin typeface="Arial" panose="020B0604020202020204" pitchFamily="34" charset="0"/>
                          <a:ea typeface="Times New Roman" panose="02020603050405020304" pitchFamily="18" charset="0"/>
                        </a:rPr>
                        <a:t>Bezpłatne do 40kW – koszty w pełni ponosi zakład energetyczny</a:t>
                      </a:r>
                      <a:endParaRPr lang="pl-PL" sz="1600" dirty="0"/>
                    </a:p>
                  </a:txBody>
                  <a:tcPr/>
                </a:tc>
                <a:tc>
                  <a:txBody>
                    <a:bodyPr/>
                    <a:lstStyle/>
                    <a:p>
                      <a:r>
                        <a:rPr lang="pl-PL" sz="1600" dirty="0" smtClean="0">
                          <a:solidFill>
                            <a:srgbClr val="171B19"/>
                          </a:solidFill>
                          <a:effectLst/>
                          <a:latin typeface="Arial" panose="020B0604020202020204" pitchFamily="34" charset="0"/>
                          <a:ea typeface="Times New Roman" panose="02020603050405020304" pitchFamily="18" charset="0"/>
                        </a:rPr>
                        <a:t>Bezpłatne do 40kW – koszty w pełni ponosi zakład energetyczny</a:t>
                      </a:r>
                      <a:endParaRPr lang="pl-PL" sz="1600" dirty="0"/>
                    </a:p>
                  </a:txBody>
                  <a:tcPr/>
                </a:tc>
              </a:tr>
              <a:tr h="354684">
                <a:tc gridSpan="2">
                  <a:txBody>
                    <a:bodyPr/>
                    <a:lstStyle/>
                    <a:p>
                      <a:pPr algn="ctr"/>
                      <a:r>
                        <a:rPr lang="pl-PL" sz="1800" b="1" dirty="0" smtClean="0">
                          <a:solidFill>
                            <a:srgbClr val="171B19"/>
                          </a:solidFill>
                          <a:effectLst/>
                          <a:latin typeface="Arial" panose="020B0604020202020204" pitchFamily="34" charset="0"/>
                          <a:ea typeface="Times New Roman" panose="02020603050405020304" pitchFamily="18" charset="0"/>
                        </a:rPr>
                        <a:t>Cena sprzedaży energii</a:t>
                      </a:r>
                      <a:endParaRPr lang="pl-PL" dirty="0"/>
                    </a:p>
                  </a:txBody>
                  <a:tcPr/>
                </a:tc>
                <a:tc hMerge="1">
                  <a:txBody>
                    <a:bodyPr/>
                    <a:lstStyle/>
                    <a:p>
                      <a:endParaRPr lang="pl-PL"/>
                    </a:p>
                  </a:txBody>
                  <a:tcPr/>
                </a:tc>
              </a:tr>
              <a:tr h="444684">
                <a:tc>
                  <a:txBody>
                    <a:bodyPr/>
                    <a:lstStyle/>
                    <a:p>
                      <a:pPr algn="l">
                        <a:lnSpc>
                          <a:spcPct val="107000"/>
                        </a:lnSpc>
                        <a:spcAft>
                          <a:spcPts val="0"/>
                        </a:spcAft>
                      </a:pPr>
                      <a:r>
                        <a:rPr lang="pl-PL" sz="16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Ustalona ustawowo, jako cena energii z poprzedniego roku ok. 0,2 zł/kWh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pl-PL" sz="16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Ustalona ustawowo, jako 80% ceny energii z poprzedniego roku ok. 0,16 zł/kWh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29966">
                <a:tc gridSpan="2">
                  <a:txBody>
                    <a:bodyPr/>
                    <a:lstStyle/>
                    <a:p>
                      <a:r>
                        <a:rPr lang="pl-PL" sz="1800" b="1" dirty="0" smtClean="0">
                          <a:solidFill>
                            <a:srgbClr val="171B19"/>
                          </a:solidFill>
                          <a:effectLst/>
                          <a:latin typeface="Arial" panose="020B0604020202020204" pitchFamily="34" charset="0"/>
                          <a:ea typeface="Times New Roman" panose="02020603050405020304" pitchFamily="18" charset="0"/>
                        </a:rPr>
                        <a:t>Zielone certyfikaty</a:t>
                      </a:r>
                      <a:endParaRPr lang="pl-PL" dirty="0"/>
                    </a:p>
                  </a:txBody>
                  <a:tcPr/>
                </a:tc>
                <a:tc hMerge="1">
                  <a:txBody>
                    <a:bodyPr/>
                    <a:lstStyle/>
                    <a:p>
                      <a:endParaRPr lang="pl-PL" dirty="0"/>
                    </a:p>
                  </a:txBody>
                  <a:tcPr/>
                </a:tc>
              </a:tr>
              <a:tr h="444684">
                <a:tc>
                  <a:txBody>
                    <a:bodyPr/>
                    <a:lstStyle/>
                    <a:p>
                      <a:pPr algn="l">
                        <a:lnSpc>
                          <a:spcPct val="107000"/>
                        </a:lnSpc>
                        <a:spcAft>
                          <a:spcPts val="0"/>
                        </a:spcAft>
                      </a:pPr>
                      <a:r>
                        <a:rPr lang="pl-PL" sz="14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Możliwość odliczenia podatku VAT od wartości brutto </a:t>
                      </a:r>
                      <a:r>
                        <a:rPr lang="pl-PL" sz="1400" dirty="0" smtClean="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instalacji.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pl-PL" sz="140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Brak możliwości odliczenia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98219">
                <a:tc gridSpan="2">
                  <a:txBody>
                    <a:bodyPr/>
                    <a:lstStyle/>
                    <a:p>
                      <a:pPr algn="ctr"/>
                      <a:r>
                        <a:rPr lang="pl-PL" sz="1800" b="1" dirty="0" smtClean="0">
                          <a:solidFill>
                            <a:srgbClr val="171B19"/>
                          </a:solidFill>
                          <a:effectLst/>
                          <a:latin typeface="Arial" panose="020B0604020202020204" pitchFamily="34" charset="0"/>
                          <a:ea typeface="Times New Roman" panose="02020603050405020304" pitchFamily="18" charset="0"/>
                        </a:rPr>
                        <a:t>Opodatkowanie wyprodukowanej energii</a:t>
                      </a:r>
                      <a:endParaRPr lang="pl-PL" dirty="0"/>
                    </a:p>
                  </a:txBody>
                  <a:tcPr marL="0" marR="0" marT="0" marB="0"/>
                </a:tc>
                <a:tc hMerge="1">
                  <a:txBody>
                    <a:bodyPr/>
                    <a:lstStyle/>
                    <a:p>
                      <a:endParaRPr lang="pl-PL" dirty="0"/>
                    </a:p>
                  </a:txBody>
                  <a:tcPr marL="0" marR="0" marT="0" marB="0"/>
                </a:tc>
              </a:tr>
              <a:tr h="444684">
                <a:tc>
                  <a:txBody>
                    <a:bodyPr/>
                    <a:lstStyle/>
                    <a:p>
                      <a:pPr algn="l">
                        <a:lnSpc>
                          <a:spcPct val="107000"/>
                        </a:lnSpc>
                        <a:spcAft>
                          <a:spcPts val="0"/>
                        </a:spcAft>
                      </a:pPr>
                      <a:r>
                        <a:rPr lang="pl-PL" sz="1400" b="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Opodatkowanie na zasadach ogólnych wyprodukowanej energii VAT + podatek dochodowy po odliczeniu kosztów uzyskania przychodu.</a:t>
                      </a:r>
                      <a:endParaRPr lang="pl-P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pl-PL" sz="1400" b="0" dirty="0">
                          <a:solidFill>
                            <a:srgbClr val="171B19"/>
                          </a:solidFill>
                          <a:effectLst/>
                          <a:latin typeface="Arial" panose="020B0604020202020204" pitchFamily="34" charset="0"/>
                          <a:ea typeface="Times New Roman" panose="02020603050405020304" pitchFamily="18" charset="0"/>
                          <a:cs typeface="Times New Roman" panose="02020603050405020304" pitchFamily="18" charset="0"/>
                        </a:rPr>
                        <a:t>Brak podatku VAT, Konieczność zapłaty podatku dochodowego od uzyskanych przychodów na zasadach ogólnych – brak możliwości odliczenia kosztów uzyskania przychodu.</a:t>
                      </a:r>
                      <a:endParaRPr lang="pl-P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10" name="Obraz 9"/>
          <p:cNvPicPr>
            <a:picLocks noChangeAspect="1"/>
          </p:cNvPicPr>
          <p:nvPr/>
        </p:nvPicPr>
        <p:blipFill>
          <a:blip r:embed="rId2"/>
          <a:stretch>
            <a:fillRect/>
          </a:stretch>
        </p:blipFill>
        <p:spPr>
          <a:xfrm>
            <a:off x="1944418" y="272226"/>
            <a:ext cx="6706181" cy="749873"/>
          </a:xfrm>
          <a:prstGeom prst="rect">
            <a:avLst/>
          </a:prstGeom>
        </p:spPr>
      </p:pic>
    </p:spTree>
    <p:extLst>
      <p:ext uri="{BB962C8B-B14F-4D97-AF65-F5344CB8AC3E}">
        <p14:creationId xmlns:p14="http://schemas.microsoft.com/office/powerpoint/2010/main" val="1206946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1496" y="624110"/>
            <a:ext cx="6598256" cy="560746"/>
          </a:xfrm>
        </p:spPr>
        <p:txBody>
          <a:bodyPr>
            <a:noAutofit/>
          </a:bodyPr>
          <a:lstStyle/>
          <a:p>
            <a:r>
              <a:rPr lang="pl-PL" sz="2800" b="1" dirty="0">
                <a:solidFill>
                  <a:srgbClr val="C00000"/>
                </a:solidFill>
                <a:latin typeface="+mn-lt"/>
              </a:rPr>
              <a:t>Szacunkowa </a:t>
            </a:r>
            <a:r>
              <a:rPr lang="pl-PL" sz="2800" b="1" dirty="0" smtClean="0">
                <a:solidFill>
                  <a:srgbClr val="C00000"/>
                </a:solidFill>
                <a:latin typeface="+mn-lt"/>
              </a:rPr>
              <a:t>ilość </a:t>
            </a:r>
            <a:r>
              <a:rPr lang="pl-PL" sz="2800" b="1" dirty="0">
                <a:solidFill>
                  <a:srgbClr val="C00000"/>
                </a:solidFill>
                <a:latin typeface="+mn-lt"/>
              </a:rPr>
              <a:t>zużycia prądu</a:t>
            </a:r>
            <a:endParaRPr lang="pl-PL" sz="2800" dirty="0">
              <a:solidFill>
                <a:srgbClr val="C00000"/>
              </a:solidFill>
              <a:latin typeface="+mn-lt"/>
            </a:endParaRPr>
          </a:p>
        </p:txBody>
      </p:sp>
      <p:sp>
        <p:nvSpPr>
          <p:cNvPr id="3" name="Symbol zastępczy zawartości 2"/>
          <p:cNvSpPr>
            <a:spLocks noGrp="1"/>
          </p:cNvSpPr>
          <p:nvPr>
            <p:ph sz="half" idx="1"/>
          </p:nvPr>
        </p:nvSpPr>
        <p:spPr>
          <a:xfrm>
            <a:off x="450761" y="2318198"/>
            <a:ext cx="6864439" cy="3817466"/>
          </a:xfrm>
        </p:spPr>
        <p:txBody>
          <a:bodyPr>
            <a:normAutofit fontScale="77500" lnSpcReduction="20000"/>
          </a:bodyPr>
          <a:lstStyle/>
          <a:p>
            <a:pPr>
              <a:buAutoNum type="arabicPeriod"/>
            </a:pPr>
            <a:r>
              <a:rPr lang="pl-PL" sz="2400" b="1" dirty="0" smtClean="0">
                <a:solidFill>
                  <a:schemeClr val="tx1"/>
                </a:solidFill>
                <a:latin typeface="Bookman Old Style" panose="02050604050505020204" pitchFamily="18" charset="0"/>
              </a:rPr>
              <a:t>Gospodarstwo jednoosobowe  ok.    -  1 900 kWh</a:t>
            </a:r>
          </a:p>
          <a:p>
            <a:pPr lvl="0">
              <a:buClr>
                <a:srgbClr val="353535"/>
              </a:buClr>
              <a:buFont typeface="Wingdings 3" charset="2"/>
              <a:buAutoNum type="arabicPeriod"/>
            </a:pPr>
            <a:r>
              <a:rPr lang="pl-PL" sz="2400" b="1" dirty="0">
                <a:solidFill>
                  <a:schemeClr val="tx1"/>
                </a:solidFill>
                <a:latin typeface="Bookman Old Style" panose="02050604050505020204" pitchFamily="18" charset="0"/>
              </a:rPr>
              <a:t>Gospodarstwo </a:t>
            </a:r>
            <a:r>
              <a:rPr lang="pl-PL" sz="2400" b="1" dirty="0" smtClean="0">
                <a:solidFill>
                  <a:schemeClr val="tx1"/>
                </a:solidFill>
                <a:latin typeface="Bookman Old Style" panose="02050604050505020204" pitchFamily="18" charset="0"/>
              </a:rPr>
              <a:t>dwuosobowe ok</a:t>
            </a:r>
            <a:r>
              <a:rPr lang="pl-PL" sz="2400" b="1" dirty="0">
                <a:solidFill>
                  <a:schemeClr val="tx1"/>
                </a:solidFill>
                <a:latin typeface="Bookman Old Style" panose="02050604050505020204" pitchFamily="18" charset="0"/>
              </a:rPr>
              <a:t>.     </a:t>
            </a:r>
            <a:r>
              <a:rPr lang="pl-PL" sz="2400" b="1" dirty="0" smtClean="0">
                <a:solidFill>
                  <a:schemeClr val="tx1"/>
                </a:solidFill>
                <a:latin typeface="Bookman Old Style" panose="02050604050505020204" pitchFamily="18" charset="0"/>
              </a:rPr>
              <a:t>   - 3 100 kWh</a:t>
            </a:r>
          </a:p>
          <a:p>
            <a:pPr lvl="0">
              <a:buClr>
                <a:srgbClr val="353535"/>
              </a:buClr>
              <a:buFont typeface="Wingdings 3" charset="2"/>
              <a:buAutoNum type="arabicPeriod"/>
            </a:pPr>
            <a:r>
              <a:rPr lang="pl-PL" sz="2400" b="1" dirty="0" smtClean="0">
                <a:solidFill>
                  <a:schemeClr val="tx1"/>
                </a:solidFill>
                <a:latin typeface="Bookman Old Style" panose="02050604050505020204" pitchFamily="18" charset="0"/>
              </a:rPr>
              <a:t>Gospodarstwo trzyosobowe ok.        - 3 500 kWh</a:t>
            </a:r>
          </a:p>
          <a:p>
            <a:pPr lvl="0">
              <a:buClr>
                <a:srgbClr val="353535"/>
              </a:buClr>
              <a:buFont typeface="Wingdings 3" charset="2"/>
              <a:buAutoNum type="arabicPeriod"/>
            </a:pPr>
            <a:r>
              <a:rPr lang="pl-PL" sz="2400" b="1" dirty="0" smtClean="0">
                <a:solidFill>
                  <a:schemeClr val="tx1"/>
                </a:solidFill>
                <a:latin typeface="Bookman Old Style" panose="02050604050505020204" pitchFamily="18" charset="0"/>
              </a:rPr>
              <a:t>Gospodarstwo czteroosobowe </a:t>
            </a:r>
            <a:r>
              <a:rPr lang="pl-PL" sz="2400" b="1" dirty="0">
                <a:solidFill>
                  <a:schemeClr val="tx1"/>
                </a:solidFill>
                <a:latin typeface="Bookman Old Style" panose="02050604050505020204" pitchFamily="18" charset="0"/>
              </a:rPr>
              <a:t>ok. </a:t>
            </a:r>
            <a:r>
              <a:rPr lang="pl-PL" sz="2400" b="1" dirty="0" smtClean="0">
                <a:solidFill>
                  <a:schemeClr val="tx1"/>
                </a:solidFill>
                <a:latin typeface="Bookman Old Style" panose="02050604050505020204" pitchFamily="18" charset="0"/>
              </a:rPr>
              <a:t>    - 4 500 kWh</a:t>
            </a:r>
          </a:p>
          <a:p>
            <a:pPr lvl="0">
              <a:buClr>
                <a:srgbClr val="353535"/>
              </a:buClr>
              <a:buFont typeface="Wingdings 3" charset="2"/>
              <a:buAutoNum type="arabicPeriod"/>
            </a:pPr>
            <a:r>
              <a:rPr lang="pl-PL" sz="2400" b="1" dirty="0" smtClean="0">
                <a:solidFill>
                  <a:schemeClr val="tx1"/>
                </a:solidFill>
                <a:latin typeface="Bookman Old Style" panose="02050604050505020204" pitchFamily="18" charset="0"/>
              </a:rPr>
              <a:t>Gospodarstwo pięcioosobowe </a:t>
            </a:r>
            <a:r>
              <a:rPr lang="pl-PL" sz="2400" b="1" dirty="0">
                <a:solidFill>
                  <a:schemeClr val="tx1"/>
                </a:solidFill>
                <a:latin typeface="Bookman Old Style" panose="02050604050505020204" pitchFamily="18" charset="0"/>
              </a:rPr>
              <a:t>ok. </a:t>
            </a:r>
            <a:r>
              <a:rPr lang="pl-PL" sz="2400" b="1" dirty="0" smtClean="0">
                <a:solidFill>
                  <a:schemeClr val="tx1"/>
                </a:solidFill>
                <a:latin typeface="Bookman Old Style" panose="02050604050505020204" pitchFamily="18" charset="0"/>
              </a:rPr>
              <a:t>    - 5 700 </a:t>
            </a:r>
            <a:r>
              <a:rPr lang="pl-PL" sz="2400" b="1" dirty="0">
                <a:solidFill>
                  <a:schemeClr val="tx1"/>
                </a:solidFill>
                <a:latin typeface="Bookman Old Style" panose="02050604050505020204" pitchFamily="18" charset="0"/>
              </a:rPr>
              <a:t>kWh</a:t>
            </a:r>
          </a:p>
          <a:p>
            <a:pPr>
              <a:buAutoNum type="arabicPeriod"/>
            </a:pPr>
            <a:endParaRPr lang="pl-PL" dirty="0" smtClean="0"/>
          </a:p>
          <a:p>
            <a:pPr>
              <a:buAutoNum type="arabicPeriod"/>
            </a:pPr>
            <a:endParaRPr lang="pl-PL" dirty="0" smtClean="0"/>
          </a:p>
          <a:p>
            <a:pPr marL="0" indent="0">
              <a:buNone/>
            </a:pPr>
            <a:r>
              <a:rPr lang="pl-PL" dirty="0" smtClean="0"/>
              <a:t> </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5785" y="1824870"/>
            <a:ext cx="5006215" cy="4202443"/>
          </a:xfrm>
          <a:prstGeom prst="rect">
            <a:avLst/>
          </a:prstGeom>
        </p:spPr>
      </p:pic>
    </p:spTree>
    <p:extLst>
      <p:ext uri="{BB962C8B-B14F-4D97-AF65-F5344CB8AC3E}">
        <p14:creationId xmlns:p14="http://schemas.microsoft.com/office/powerpoint/2010/main" val="205779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5798" y="469563"/>
            <a:ext cx="8911687" cy="638020"/>
          </a:xfrm>
        </p:spPr>
        <p:txBody>
          <a:bodyPr>
            <a:normAutofit fontScale="90000"/>
          </a:bodyPr>
          <a:lstStyle/>
          <a:p>
            <a:r>
              <a:rPr lang="pl-PL" dirty="0" smtClean="0">
                <a:solidFill>
                  <a:srgbClr val="FF0000"/>
                </a:solidFill>
              </a:rPr>
              <a:t>Szacunkowe zestawienie cen zestawów PV</a:t>
            </a:r>
            <a:endParaRPr lang="pl-PL" b="1" dirty="0">
              <a:solidFill>
                <a:srgbClr val="FF0000"/>
              </a:solidFill>
              <a:latin typeface="+mn-lt"/>
            </a:endParaRPr>
          </a:p>
        </p:txBody>
      </p:sp>
      <p:graphicFrame>
        <p:nvGraphicFramePr>
          <p:cNvPr id="3" name="Tabela 2"/>
          <p:cNvGraphicFramePr>
            <a:graphicFrameLocks noGrp="1"/>
          </p:cNvGraphicFramePr>
          <p:nvPr>
            <p:extLst>
              <p:ext uri="{D42A27DB-BD31-4B8C-83A1-F6EECF244321}">
                <p14:modId xmlns:p14="http://schemas.microsoft.com/office/powerpoint/2010/main" val="1315309573"/>
              </p:ext>
            </p:extLst>
          </p:nvPr>
        </p:nvGraphicFramePr>
        <p:xfrm>
          <a:off x="1488491" y="1324973"/>
          <a:ext cx="10019760" cy="4811881"/>
        </p:xfrm>
        <a:graphic>
          <a:graphicData uri="http://schemas.openxmlformats.org/drawingml/2006/table">
            <a:tbl>
              <a:tblPr firstRow="1" bandRow="1">
                <a:tableStyleId>{5C22544A-7EE6-4342-B048-85BDC9FD1C3A}</a:tableStyleId>
              </a:tblPr>
              <a:tblGrid>
                <a:gridCol w="1669960"/>
                <a:gridCol w="1669960"/>
                <a:gridCol w="1669960"/>
                <a:gridCol w="1669960"/>
                <a:gridCol w="1761280"/>
                <a:gridCol w="1578640"/>
              </a:tblGrid>
              <a:tr h="349280">
                <a:tc>
                  <a:txBody>
                    <a:bodyPr/>
                    <a:lstStyle/>
                    <a:p>
                      <a:endParaRPr lang="pl-PL" dirty="0" smtClean="0"/>
                    </a:p>
                    <a:p>
                      <a:r>
                        <a:rPr lang="pl-PL" dirty="0" smtClean="0"/>
                        <a:t>    Moc</a:t>
                      </a:r>
                      <a:endParaRPr lang="pl-PL" dirty="0"/>
                    </a:p>
                  </a:txBody>
                  <a:tcPr/>
                </a:tc>
                <a:tc>
                  <a:txBody>
                    <a:bodyPr/>
                    <a:lstStyle/>
                    <a:p>
                      <a:endParaRPr kumimoji="0" lang="pl-PL" sz="1800" b="1" i="0" u="none" strike="noStrike" kern="1200" cap="none" spc="0" normalizeH="0" baseline="0" noProof="0" dirty="0" smtClean="0">
                        <a:ln>
                          <a:noFill/>
                        </a:ln>
                        <a:solidFill>
                          <a:schemeClr val="bg1"/>
                        </a:solidFill>
                        <a:effectLst/>
                        <a:uLnTx/>
                        <a:uFillTx/>
                        <a:latin typeface="+mn-lt"/>
                      </a:endParaRPr>
                    </a:p>
                    <a:p>
                      <a:r>
                        <a:rPr kumimoji="0" lang="pl-PL" sz="1800" b="1" i="0" u="none" strike="noStrike" kern="1200" cap="none" spc="0" normalizeH="0" baseline="0" noProof="0" dirty="0" smtClean="0">
                          <a:ln>
                            <a:noFill/>
                          </a:ln>
                          <a:solidFill>
                            <a:schemeClr val="bg1"/>
                          </a:solidFill>
                          <a:effectLst/>
                          <a:uLnTx/>
                          <a:uFillTx/>
                          <a:latin typeface="+mn-lt"/>
                        </a:rPr>
                        <a:t>Ilość </a:t>
                      </a:r>
                      <a:r>
                        <a:rPr lang="pl-PL" sz="1800" dirty="0" smtClean="0">
                          <a:solidFill>
                            <a:schemeClr val="bg1"/>
                          </a:solidFill>
                        </a:rPr>
                        <a:t>paneli</a:t>
                      </a:r>
                      <a:endParaRPr lang="pl-PL" sz="1800" dirty="0">
                        <a:solidFill>
                          <a:schemeClr val="bg1"/>
                        </a:solidFill>
                      </a:endParaRPr>
                    </a:p>
                  </a:txBody>
                  <a:tcPr/>
                </a:tc>
                <a:tc>
                  <a:txBody>
                    <a:bodyPr/>
                    <a:lstStyle/>
                    <a:p>
                      <a:endParaRPr lang="pl-PL" dirty="0" smtClean="0"/>
                    </a:p>
                    <a:p>
                      <a:r>
                        <a:rPr lang="pl-PL" dirty="0" smtClean="0"/>
                        <a:t>Pow. dachu</a:t>
                      </a:r>
                      <a:endParaRPr lang="pl-PL" dirty="0"/>
                    </a:p>
                  </a:txBody>
                  <a:tcPr/>
                </a:tc>
                <a:tc>
                  <a:txBody>
                    <a:bodyPr/>
                    <a:lstStyle/>
                    <a:p>
                      <a:r>
                        <a:rPr lang="pl-PL" dirty="0" smtClean="0">
                          <a:solidFill>
                            <a:schemeClr val="bg1"/>
                          </a:solidFill>
                        </a:rPr>
                        <a:t>Iloś</a:t>
                      </a:r>
                      <a:r>
                        <a:rPr lang="pl-PL" b="1" dirty="0" smtClean="0">
                          <a:solidFill>
                            <a:schemeClr val="bg1"/>
                          </a:solidFill>
                          <a:latin typeface="Corbel,Bold"/>
                        </a:rPr>
                        <a:t>ć</a:t>
                      </a:r>
                      <a:r>
                        <a:rPr lang="pl-PL" dirty="0" smtClean="0">
                          <a:solidFill>
                            <a:schemeClr val="bg1"/>
                          </a:solidFill>
                        </a:rPr>
                        <a:t> energii</a:t>
                      </a:r>
                    </a:p>
                    <a:p>
                      <a:r>
                        <a:rPr lang="pl-PL" dirty="0" smtClean="0">
                          <a:solidFill>
                            <a:schemeClr val="bg1"/>
                          </a:solidFill>
                        </a:rPr>
                        <a:t>    [kWh]</a:t>
                      </a:r>
                      <a:endParaRPr lang="pl-PL" dirty="0">
                        <a:solidFill>
                          <a:schemeClr val="bg1"/>
                        </a:solidFill>
                      </a:endParaRPr>
                    </a:p>
                  </a:txBody>
                  <a:tcPr/>
                </a:tc>
                <a:tc>
                  <a:txBody>
                    <a:bodyPr/>
                    <a:lstStyle/>
                    <a:p>
                      <a:r>
                        <a:rPr lang="pl-PL" dirty="0" err="1" smtClean="0"/>
                        <a:t>Orjęntacyjna</a:t>
                      </a:r>
                      <a:r>
                        <a:rPr lang="pl-PL" dirty="0" smtClean="0"/>
                        <a:t> cena zestawu</a:t>
                      </a:r>
                      <a:endParaRPr lang="pl-PL" dirty="0"/>
                    </a:p>
                  </a:txBody>
                  <a:tcPr/>
                </a:tc>
                <a:tc>
                  <a:txBody>
                    <a:bodyPr/>
                    <a:lstStyle/>
                    <a:p>
                      <a:r>
                        <a:rPr lang="pl-PL" sz="1600" dirty="0" err="1" smtClean="0">
                          <a:solidFill>
                            <a:schemeClr val="bg1"/>
                          </a:solidFill>
                          <a:latin typeface="+mn-lt"/>
                        </a:rPr>
                        <a:t>Oszczędnoś</a:t>
                      </a:r>
                      <a:r>
                        <a:rPr kumimoji="0" lang="pl-PL" sz="1600" b="1" i="0" u="none" strike="noStrike" kern="1200" cap="none" spc="0" normalizeH="0" baseline="0" noProof="0" dirty="0" smtClean="0">
                          <a:ln>
                            <a:noFill/>
                          </a:ln>
                          <a:solidFill>
                            <a:schemeClr val="bg1"/>
                          </a:solidFill>
                          <a:effectLst/>
                          <a:uLnTx/>
                          <a:uFillTx/>
                          <a:latin typeface="+mn-lt"/>
                        </a:rPr>
                        <a:t>ć</a:t>
                      </a:r>
                      <a:r>
                        <a:rPr lang="pl-PL" sz="1600" baseline="0" dirty="0" smtClean="0">
                          <a:solidFill>
                            <a:schemeClr val="bg1"/>
                          </a:solidFill>
                          <a:latin typeface="+mn-lt"/>
                        </a:rPr>
                        <a:t> na energii</a:t>
                      </a:r>
                    </a:p>
                    <a:p>
                      <a:r>
                        <a:rPr lang="pl-PL" sz="1600" baseline="0" dirty="0" smtClean="0">
                          <a:solidFill>
                            <a:schemeClr val="bg1"/>
                          </a:solidFill>
                          <a:latin typeface="+mn-lt"/>
                        </a:rPr>
                        <a:t>( rocznie)</a:t>
                      </a:r>
                      <a:endParaRPr lang="pl-PL" sz="1600" dirty="0">
                        <a:solidFill>
                          <a:schemeClr val="bg1"/>
                        </a:solidFill>
                        <a:latin typeface="+mn-lt"/>
                      </a:endParaRPr>
                    </a:p>
                  </a:txBody>
                  <a:tcPr/>
                </a:tc>
              </a:tr>
              <a:tr h="442960">
                <a:tc>
                  <a:txBody>
                    <a:bodyPr/>
                    <a:lstStyle/>
                    <a:p>
                      <a:pPr algn="ctr"/>
                      <a:r>
                        <a:rPr lang="pl-PL" b="1" dirty="0" smtClean="0"/>
                        <a:t>2,0</a:t>
                      </a:r>
                      <a:r>
                        <a:rPr lang="pl-PL" b="1" baseline="0" dirty="0" smtClean="0"/>
                        <a:t> kW</a:t>
                      </a:r>
                      <a:endParaRPr lang="pl-PL" b="1" dirty="0"/>
                    </a:p>
                  </a:txBody>
                  <a:tcPr/>
                </a:tc>
                <a:tc>
                  <a:txBody>
                    <a:bodyPr/>
                    <a:lstStyle/>
                    <a:p>
                      <a:pPr algn="ctr"/>
                      <a:r>
                        <a:rPr lang="pl-PL" dirty="0" smtClean="0"/>
                        <a:t>8 szt.</a:t>
                      </a:r>
                      <a:endParaRPr lang="pl-PL" dirty="0"/>
                    </a:p>
                  </a:txBody>
                  <a:tcPr/>
                </a:tc>
                <a:tc>
                  <a:txBody>
                    <a:bodyPr/>
                    <a:lstStyle/>
                    <a:p>
                      <a:pPr algn="ctr">
                        <a:lnSpc>
                          <a:spcPct val="107000"/>
                        </a:lnSpc>
                        <a:spcAft>
                          <a:spcPts val="800"/>
                        </a:spcAft>
                      </a:pPr>
                      <a:r>
                        <a:rPr lang="pl-PL" dirty="0" smtClean="0">
                          <a:latin typeface="+mn-lt"/>
                        </a:rPr>
                        <a:t>19 </a:t>
                      </a:r>
                      <a:r>
                        <a:rPr lang="pl-PL" sz="1800" dirty="0" smtClean="0">
                          <a:effectLst/>
                          <a:latin typeface="+mn-lt"/>
                          <a:ea typeface="Calibri" panose="020F0502020204030204" pitchFamily="34" charset="0"/>
                          <a:cs typeface="Times New Roman" panose="02020603050405020304" pitchFamily="18" charset="0"/>
                        </a:rPr>
                        <a:t>m</a:t>
                      </a:r>
                      <a:r>
                        <a:rPr lang="pl-PL" sz="1800" baseline="30000" dirty="0" smtClean="0">
                          <a:effectLst/>
                          <a:latin typeface="+mn-lt"/>
                          <a:ea typeface="Calibri" panose="020F0502020204030204" pitchFamily="34" charset="0"/>
                          <a:cs typeface="Times New Roman" panose="02020603050405020304" pitchFamily="18" charset="0"/>
                        </a:rPr>
                        <a:t>2</a:t>
                      </a:r>
                      <a:endParaRPr lang="pl-PL" sz="1800" dirty="0" smtClean="0">
                        <a:effectLst/>
                        <a:latin typeface="+mn-lt"/>
                        <a:ea typeface="Calibri" panose="020F0502020204030204" pitchFamily="34" charset="0"/>
                        <a:cs typeface="Times New Roman" panose="02020603050405020304" pitchFamily="18" charset="0"/>
                      </a:endParaRPr>
                    </a:p>
                  </a:txBody>
                  <a:tcPr/>
                </a:tc>
                <a:tc>
                  <a:txBody>
                    <a:bodyPr/>
                    <a:lstStyle/>
                    <a:p>
                      <a:pPr algn="ctr"/>
                      <a:r>
                        <a:rPr lang="pl-PL" dirty="0" smtClean="0"/>
                        <a:t>1 888 kWh</a:t>
                      </a:r>
                      <a:endParaRPr lang="pl-PL" dirty="0"/>
                    </a:p>
                  </a:txBody>
                  <a:tcPr/>
                </a:tc>
                <a:tc>
                  <a:txBody>
                    <a:bodyPr/>
                    <a:lstStyle/>
                    <a:p>
                      <a:pPr algn="ctr"/>
                      <a:r>
                        <a:rPr lang="pl-PL" dirty="0" smtClean="0"/>
                        <a:t>14 200 zł</a:t>
                      </a:r>
                      <a:endParaRPr lang="pl-PL" dirty="0"/>
                    </a:p>
                  </a:txBody>
                  <a:tcPr/>
                </a:tc>
                <a:tc>
                  <a:txBody>
                    <a:bodyPr/>
                    <a:lstStyle/>
                    <a:p>
                      <a:pPr algn="ctr"/>
                      <a:r>
                        <a:rPr lang="pl-PL" dirty="0" smtClean="0"/>
                        <a:t> 1 227 zł</a:t>
                      </a:r>
                      <a:endParaRPr lang="pl-PL" dirty="0"/>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3,0 kW</a:t>
                      </a:r>
                      <a:endParaRPr kumimoji="0" lang="pl-PL" sz="1800" b="1" i="0" u="none" strike="noStrike" kern="1200" cap="none" spc="0" normalizeH="0" baseline="0" noProof="0" dirty="0">
                        <a:ln>
                          <a:noFill/>
                        </a:ln>
                        <a:solidFill>
                          <a:prstClr val="black"/>
                        </a:solidFill>
                        <a:effectLst/>
                        <a:uLnTx/>
                        <a:uFillTx/>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12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24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2 733 kWh</a:t>
                      </a:r>
                    </a:p>
                  </a:txBody>
                  <a:tcPr/>
                </a:tc>
                <a:tc>
                  <a:txBody>
                    <a:bodyPr/>
                    <a:lstStyle/>
                    <a:p>
                      <a:pPr algn="ctr"/>
                      <a:r>
                        <a:rPr lang="pl-PL" dirty="0" smtClean="0"/>
                        <a:t>18 100 zł</a:t>
                      </a:r>
                      <a:endParaRPr lang="pl-PL"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1 774 zł</a:t>
                      </a:r>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4,0 kW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14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31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3 640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24 800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2 366 zł</a:t>
                      </a:r>
                    </a:p>
                  </a:txBody>
                  <a:tcPr/>
                </a:tc>
              </a:tr>
              <a:tr h="4452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5,0 kW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20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39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4 600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29 000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2 990 zł</a:t>
                      </a:r>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6,5 kW</a:t>
                      </a:r>
                    </a:p>
                  </a:txBody>
                  <a:tcPr/>
                </a:tc>
                <a:tc>
                  <a:txBody>
                    <a:bodyPr/>
                    <a:lstStyle/>
                    <a:p>
                      <a:pPr algn="ctr"/>
                      <a:r>
                        <a:rPr lang="pl-PL" dirty="0" smtClean="0"/>
                        <a:t>26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50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5 980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39 500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3 887 zł</a:t>
                      </a:r>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8,5 kW</a:t>
                      </a:r>
                      <a:endParaRPr kumimoji="0" lang="pl-PL" sz="1800" b="1"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l-PL" dirty="0" smtClean="0"/>
                        <a:t>33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62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7 590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49 500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4 933 zł</a:t>
                      </a:r>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10 kW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42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78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9 660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60 000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6 279 zł</a:t>
                      </a:r>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21,0 kW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84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154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19 320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116 500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12 558 zł</a:t>
                      </a:r>
                    </a:p>
                  </a:txBody>
                  <a:tcPr/>
                </a:tc>
              </a:tr>
              <a:tr h="44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mn-lt"/>
                        </a:rPr>
                        <a:t>40,0 kW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160 szt.</a:t>
                      </a:r>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301 </a:t>
                      </a:r>
                      <a:r>
                        <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m</a:t>
                      </a:r>
                      <a:r>
                        <a:rPr kumimoji="0" lang="pl-PL" sz="1800" b="0" i="0" u="none" strike="noStrike" kern="1200" cap="none" spc="0" normalizeH="0" baseline="3000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2</a:t>
                      </a:r>
                      <a:endParaRPr kumimoji="0" lang="pl-PL"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36 800 kWh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dirty="0" smtClean="0"/>
                        <a:t>225 500 </a:t>
                      </a:r>
                      <a:r>
                        <a:rPr kumimoji="0" lang="pl-PL" sz="1800" b="0" i="0" u="none" strike="noStrike" kern="1200" cap="none" spc="0" normalizeH="0" baseline="0" noProof="0" dirty="0" smtClean="0">
                          <a:ln>
                            <a:noFill/>
                          </a:ln>
                          <a:solidFill>
                            <a:prstClr val="black"/>
                          </a:solidFill>
                          <a:effectLst/>
                          <a:uLnTx/>
                          <a:uFillTx/>
                          <a:latin typeface="+mn-lt"/>
                        </a:rPr>
                        <a:t>zł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mn-lt"/>
                        </a:rPr>
                        <a:t>23 920 zł</a:t>
                      </a:r>
                    </a:p>
                  </a:txBody>
                  <a:tcPr/>
                </a:tc>
              </a:tr>
            </a:tbl>
          </a:graphicData>
        </a:graphic>
      </p:graphicFrame>
    </p:spTree>
    <p:extLst>
      <p:ext uri="{BB962C8B-B14F-4D97-AF65-F5344CB8AC3E}">
        <p14:creationId xmlns:p14="http://schemas.microsoft.com/office/powerpoint/2010/main" val="133522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89212" y="627407"/>
            <a:ext cx="8915399" cy="1729427"/>
          </a:xfrm>
        </p:spPr>
        <p:txBody>
          <a:bodyPr/>
          <a:lstStyle/>
          <a:p>
            <a:r>
              <a:rPr lang="pl-PL" sz="2400" b="1" dirty="0">
                <a:solidFill>
                  <a:srgbClr val="31B4E6">
                    <a:lumMod val="75000"/>
                  </a:srgbClr>
                </a:solidFill>
                <a:latin typeface="Bookman Old Style" pitchFamily="18" charset="0"/>
              </a:rPr>
              <a:t>Właśnie teraz jest  czas  podejmowania kluczowych decyzji inwestycyjnych  w energetyce, których skutki będą odczuwalne przez kilkadziesiąt lat</a:t>
            </a:r>
            <a:endParaRPr lang="pl-PL" dirty="0"/>
          </a:p>
        </p:txBody>
      </p:sp>
      <p:sp>
        <p:nvSpPr>
          <p:cNvPr id="3" name="Symbol zastępczy tekstu 2"/>
          <p:cNvSpPr>
            <a:spLocks noGrp="1"/>
          </p:cNvSpPr>
          <p:nvPr>
            <p:ph type="body" sz="quarter" idx="13"/>
          </p:nvPr>
        </p:nvSpPr>
        <p:spPr>
          <a:xfrm rot="10800000" flipV="1">
            <a:off x="2589212" y="2576847"/>
            <a:ext cx="8915400" cy="964843"/>
          </a:xfrm>
        </p:spPr>
        <p:txBody>
          <a:bodyPr/>
          <a:lstStyle/>
          <a:p>
            <a:pPr lvl="0">
              <a:buClr>
                <a:srgbClr val="353535"/>
              </a:buClr>
            </a:pPr>
            <a:r>
              <a:rPr lang="pl-PL" sz="2800" b="1" dirty="0">
                <a:solidFill>
                  <a:srgbClr val="7030A0"/>
                </a:solidFill>
              </a:rPr>
              <a:t>Największa trudność wyboru drogi wynika z dwóch,  różnych modeli energetyki:</a:t>
            </a:r>
            <a:endParaRPr lang="pl-PL" sz="2800" dirty="0">
              <a:solidFill>
                <a:srgbClr val="353535"/>
              </a:solidFill>
            </a:endParaRPr>
          </a:p>
          <a:p>
            <a:endParaRPr lang="pl-PL" dirty="0"/>
          </a:p>
        </p:txBody>
      </p:sp>
      <p:sp>
        <p:nvSpPr>
          <p:cNvPr id="4" name="Symbol zastępczy tekstu 3"/>
          <p:cNvSpPr>
            <a:spLocks noGrp="1"/>
          </p:cNvSpPr>
          <p:nvPr>
            <p:ph type="body" sz="half" idx="2"/>
          </p:nvPr>
        </p:nvSpPr>
        <p:spPr>
          <a:xfrm>
            <a:off x="2189968" y="3301283"/>
            <a:ext cx="8915400" cy="2880575"/>
          </a:xfrm>
        </p:spPr>
        <p:txBody>
          <a:bodyPr>
            <a:normAutofit lnSpcReduction="10000"/>
          </a:bodyPr>
          <a:lstStyle/>
          <a:p>
            <a:pPr marL="0" lvl="0" indent="0" algn="just">
              <a:lnSpc>
                <a:spcPct val="120000"/>
              </a:lnSpc>
              <a:spcBef>
                <a:spcPts val="0"/>
              </a:spcBef>
              <a:buClrTx/>
            </a:pPr>
            <a:r>
              <a:rPr lang="pl-PL" sz="2200" b="1" dirty="0">
                <a:solidFill>
                  <a:srgbClr val="FF0000"/>
                </a:solidFill>
              </a:rPr>
              <a:t>*** </a:t>
            </a:r>
            <a:r>
              <a:rPr lang="pl-PL" sz="2200" dirty="0">
                <a:solidFill>
                  <a:srgbClr val="31B4E6">
                    <a:lumMod val="75000"/>
                  </a:srgbClr>
                </a:solidFill>
              </a:rPr>
              <a:t> </a:t>
            </a:r>
            <a:r>
              <a:rPr lang="pl-PL" sz="2200" b="1" dirty="0">
                <a:solidFill>
                  <a:srgbClr val="FF0000"/>
                </a:solidFill>
              </a:rPr>
              <a:t>model z XX wieku, skrajnie scentralizowany, oparty na wielkich </a:t>
            </a:r>
            <a:r>
              <a:rPr lang="pl-PL" sz="2200" b="1" dirty="0" smtClean="0">
                <a:solidFill>
                  <a:srgbClr val="FF0000"/>
                </a:solidFill>
              </a:rPr>
              <a:t>   elektrowniach</a:t>
            </a:r>
            <a:r>
              <a:rPr lang="pl-PL" sz="2200" b="1" dirty="0">
                <a:solidFill>
                  <a:srgbClr val="FF0000"/>
                </a:solidFill>
              </a:rPr>
              <a:t>, elektrociepłowniach i ciepłowniach węglowych</a:t>
            </a:r>
            <a:r>
              <a:rPr lang="pl-PL" sz="2200" b="1" dirty="0" smtClean="0">
                <a:solidFill>
                  <a:srgbClr val="FF0000"/>
                </a:solidFill>
              </a:rPr>
              <a:t>,</a:t>
            </a:r>
          </a:p>
          <a:p>
            <a:pPr marL="0" lvl="0" indent="0" algn="just">
              <a:lnSpc>
                <a:spcPct val="120000"/>
              </a:lnSpc>
              <a:spcBef>
                <a:spcPts val="0"/>
              </a:spcBef>
              <a:buClrTx/>
            </a:pPr>
            <a:endParaRPr lang="pl-PL" sz="2200" b="1" dirty="0">
              <a:solidFill>
                <a:srgbClr val="FF0000"/>
              </a:solidFill>
            </a:endParaRPr>
          </a:p>
          <a:p>
            <a:pPr marL="0" lvl="0" indent="0" algn="just">
              <a:lnSpc>
                <a:spcPct val="120000"/>
              </a:lnSpc>
              <a:spcBef>
                <a:spcPts val="0"/>
              </a:spcBef>
              <a:buClrTx/>
            </a:pPr>
            <a:r>
              <a:rPr lang="pl-PL" sz="2200" b="1" dirty="0">
                <a:solidFill>
                  <a:srgbClr val="FF0000"/>
                </a:solidFill>
              </a:rPr>
              <a:t>  *** rodzący się dopiero model z XXI wieku, skrajnie zdecentralizowany, oparty na odnawialnych źródłach energii i wielu małych inteligentnych systemach energetycznych,</a:t>
            </a:r>
            <a:endParaRPr lang="pl-PL" sz="2200" dirty="0"/>
          </a:p>
          <a:p>
            <a:endParaRPr lang="pl-PL" dirty="0"/>
          </a:p>
        </p:txBody>
      </p:sp>
    </p:spTree>
    <p:extLst>
      <p:ext uri="{BB962C8B-B14F-4D97-AF65-F5344CB8AC3E}">
        <p14:creationId xmlns:p14="http://schemas.microsoft.com/office/powerpoint/2010/main" val="2035149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19707" y="1079923"/>
            <a:ext cx="9787944" cy="5570756"/>
          </a:xfrm>
          <a:prstGeom prst="rect">
            <a:avLst/>
          </a:prstGeom>
        </p:spPr>
        <p:txBody>
          <a:bodyPr wrap="square">
            <a:spAutoFit/>
          </a:bodyPr>
          <a:lstStyle/>
          <a:p>
            <a:pPr algn="just">
              <a:spcAft>
                <a:spcPts val="0"/>
              </a:spcAft>
            </a:pPr>
            <a:r>
              <a:rPr lang="pl-PL" sz="2800" b="1" dirty="0" smtClean="0">
                <a:solidFill>
                  <a:srgbClr val="FF0000"/>
                </a:solidFill>
                <a:ea typeface="Times New Roman" panose="02020603050405020304" pitchFamily="18" charset="0"/>
                <a:cs typeface="Times New Roman" panose="02020603050405020304" pitchFamily="18" charset="0"/>
              </a:rPr>
              <a:t>PROSUMENT</a:t>
            </a:r>
          </a:p>
          <a:p>
            <a:pPr algn="just">
              <a:spcAft>
                <a:spcPts val="0"/>
              </a:spcAft>
            </a:pPr>
            <a:endParaRPr lang="pl-PL" sz="2800" b="1" dirty="0">
              <a:solidFill>
                <a:srgbClr val="FF0000"/>
              </a:solidFill>
              <a:ea typeface="Calibri" panose="020F0502020204030204" pitchFamily="34" charset="0"/>
              <a:cs typeface="Times New Roman" panose="02020603050405020304" pitchFamily="18" charset="0"/>
            </a:endParaRPr>
          </a:p>
          <a:p>
            <a:pPr algn="just">
              <a:spcAft>
                <a:spcPts val="0"/>
              </a:spcAft>
            </a:pPr>
            <a:r>
              <a:rPr lang="pl-PL" sz="2000" b="1" dirty="0">
                <a:ea typeface="Times New Roman" panose="02020603050405020304" pitchFamily="18" charset="0"/>
                <a:cs typeface="Times New Roman" panose="02020603050405020304" pitchFamily="18" charset="0"/>
              </a:rPr>
              <a:t>Zbliżamy się do rozpoczęcia programu PROSUMENT w ramach, którego możliwe będzie uzyskanie dofinansowania do montażu instalacji fotowoltaicznych. Pytanie, jakie sobie zadaje wielu inwestorów to, </a:t>
            </a:r>
            <a:r>
              <a:rPr lang="pl-PL" sz="2000" b="1" dirty="0">
                <a:solidFill>
                  <a:srgbClr val="C00000"/>
                </a:solidFill>
                <a:ea typeface="Times New Roman" panose="02020603050405020304" pitchFamily="18" charset="0"/>
                <a:cs typeface="Times New Roman" panose="02020603050405020304" pitchFamily="18" charset="0"/>
              </a:rPr>
              <a:t>jaka powinna być moc instalacji?</a:t>
            </a:r>
            <a:r>
              <a:rPr lang="pl-PL" sz="2000" b="1" dirty="0">
                <a:ea typeface="Times New Roman" panose="02020603050405020304" pitchFamily="18" charset="0"/>
                <a:cs typeface="Times New Roman" panose="02020603050405020304" pitchFamily="18" charset="0"/>
              </a:rPr>
              <a:t> Abstrahując od aspektów związanych z dostępną powierzchnią montażową </a:t>
            </a:r>
            <a:r>
              <a:rPr lang="pl-PL" sz="2000" b="1" dirty="0">
                <a:solidFill>
                  <a:srgbClr val="FF0000"/>
                </a:solidFill>
                <a:ea typeface="Times New Roman" panose="02020603050405020304" pitchFamily="18" charset="0"/>
                <a:cs typeface="Times New Roman" panose="02020603050405020304" pitchFamily="18" charset="0"/>
              </a:rPr>
              <a:t>wielkość instalacji nie powinna być zbyt duża gdyż w takim przypadku większość energii będzie oddawane do sieci za którą zakład energetyczny będzie płacił zaledwie ok 0,16 zł/kWh. </a:t>
            </a:r>
            <a:r>
              <a:rPr lang="pl-PL" sz="2000" b="1" dirty="0">
                <a:solidFill>
                  <a:srgbClr val="00B0F0"/>
                </a:solidFill>
                <a:ea typeface="Times New Roman" panose="02020603050405020304" pitchFamily="18" charset="0"/>
                <a:cs typeface="Times New Roman" panose="02020603050405020304" pitchFamily="18" charset="0"/>
              </a:rPr>
              <a:t>Znacznie bardziej uzasadnione ekonomicznie jest jak najwięcej energii konsumować na potrzeby własne gdyż w takim przypadku oszczędzamy ok 0,65 zł/kWh. </a:t>
            </a:r>
            <a:r>
              <a:rPr lang="pl-PL" sz="2000" b="1" dirty="0">
                <a:ea typeface="Times New Roman" panose="02020603050405020304" pitchFamily="18" charset="0"/>
                <a:cs typeface="Times New Roman" panose="02020603050405020304" pitchFamily="18" charset="0"/>
              </a:rPr>
              <a:t>Oczywiście w przypadku instalacji bez systemu gromadzenia energii nie uda nam się nigdy większości energii konsumować bezpośrednio jednak dobrze dobrana moc instalacji jest w stanie istotnie zwiększyć ten wskaźnik. Z drugiej strony instalacja PV nie może być zbyt mała gdyż w takim przypadku rosły będą jednostkowe koszty montażu w przeliczeniu na kW zainstalowanej mocy.</a:t>
            </a:r>
            <a:endParaRPr lang="pl-PL"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44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4435" y="546836"/>
            <a:ext cx="8911687" cy="638020"/>
          </a:xfrm>
        </p:spPr>
        <p:txBody>
          <a:bodyPr>
            <a:normAutofit fontScale="90000"/>
          </a:bodyPr>
          <a:lstStyle/>
          <a:p>
            <a:pPr marL="342900" lvl="0" indent="-342900" fontAlgn="base">
              <a:lnSpc>
                <a:spcPct val="115000"/>
              </a:lnSpc>
              <a:spcBef>
                <a:spcPts val="1000"/>
              </a:spcBef>
            </a:pPr>
            <a:r>
              <a:rPr lang="pl-PL" sz="3200" b="1" dirty="0">
                <a:solidFill>
                  <a:srgbClr val="009AD9"/>
                </a:solidFill>
                <a:latin typeface="Calibri" panose="020F0502020204030204" pitchFamily="34" charset="0"/>
                <a:ea typeface="Times New Roman" panose="02020603050405020304" pitchFamily="18" charset="0"/>
                <a:cs typeface="Arial" panose="020B0604020202020204" pitchFamily="34" charset="0"/>
              </a:rPr>
              <a:t>PRZYKŁAD</a:t>
            </a:r>
            <a:r>
              <a:rPr lang="pl-PL" sz="7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r>
            <a:br>
              <a:rPr lang="pl-PL" sz="7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p:cNvSpPr>
            <a:spLocks noGrp="1"/>
          </p:cNvSpPr>
          <p:nvPr>
            <p:ph idx="1"/>
          </p:nvPr>
        </p:nvSpPr>
        <p:spPr>
          <a:xfrm>
            <a:off x="940159" y="1184856"/>
            <a:ext cx="11050072" cy="5467082"/>
          </a:xfrm>
        </p:spPr>
        <p:txBody>
          <a:bodyPr>
            <a:noAutofit/>
          </a:bodyPr>
          <a:lstStyle/>
          <a:p>
            <a:pPr algn="just" fontAlgn="base">
              <a:lnSpc>
                <a:spcPct val="150000"/>
              </a:lnSpc>
              <a:spcBef>
                <a:spcPts val="0"/>
              </a:spcBef>
              <a:spcAft>
                <a:spcPts val="1125"/>
              </a:spcAft>
            </a:pP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Planujemy </a:t>
            </a: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założyć na dachu swojego domu instalację PV o mocy 5 </a:t>
            </a:r>
            <a:r>
              <a:rPr lang="pl-PL" sz="2000" b="1" dirty="0" err="1" smtClean="0">
                <a:solidFill>
                  <a:schemeClr val="tx1"/>
                </a:solidFill>
                <a:latin typeface="Calibri" panose="020F0502020204030204" pitchFamily="34" charset="0"/>
                <a:ea typeface="Times New Roman" panose="02020603050405020304" pitchFamily="18" charset="0"/>
                <a:cs typeface="Arial" panose="020B0604020202020204" pitchFamily="34" charset="0"/>
              </a:rPr>
              <a:t>kWp</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a:t>
            </a:r>
            <a:endParaRPr lang="pl-PL"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spcBef>
                <a:spcPts val="0"/>
              </a:spcBef>
            </a:pPr>
            <a:r>
              <a:rPr lang="pl-PL" sz="2000" b="1" dirty="0">
                <a:solidFill>
                  <a:srgbClr val="514F4F"/>
                </a:solidFill>
                <a:ea typeface="Times New Roman" panose="02020603050405020304" pitchFamily="18" charset="0"/>
                <a:cs typeface="Arial" panose="020B0604020202020204" pitchFamily="34" charset="0"/>
              </a:rPr>
              <a:t>Koszt</a:t>
            </a:r>
            <a:endParaRPr lang="pl-PL" sz="2000" b="1" dirty="0">
              <a:ea typeface="Calibri" panose="020F0502020204030204" pitchFamily="34" charset="0"/>
              <a:cs typeface="Times New Roman" panose="02020603050405020304" pitchFamily="18" charset="0"/>
            </a:endParaRPr>
          </a:p>
          <a:p>
            <a:pPr lvl="0" algn="just" fontAlgn="base">
              <a:spcBef>
                <a:spcPts val="0"/>
              </a:spcBef>
              <a:buSzPts val="1000"/>
              <a:buFont typeface="Symbol" panose="05050102010706020507" pitchFamily="18" charset="2"/>
              <a:buChar char=""/>
              <a:tabLst>
                <a:tab pos="457200" algn="l"/>
              </a:tabLst>
            </a:pPr>
            <a:r>
              <a:rPr lang="pl-PL" sz="1600" b="1" dirty="0">
                <a:solidFill>
                  <a:srgbClr val="514F4F"/>
                </a:solidFill>
                <a:ea typeface="Times New Roman" panose="02020603050405020304" pitchFamily="18" charset="0"/>
                <a:cs typeface="Arial" panose="020B0604020202020204" pitchFamily="34" charset="0"/>
              </a:rPr>
              <a:t>5 kW instalacji PV </a:t>
            </a:r>
            <a:r>
              <a:rPr lang="pl-PL" sz="1600" b="1" dirty="0" smtClean="0">
                <a:solidFill>
                  <a:srgbClr val="514F4F"/>
                </a:solidFill>
                <a:ea typeface="Times New Roman" panose="02020603050405020304" pitchFamily="18" charset="0"/>
                <a:cs typeface="Arial" panose="020B0604020202020204" pitchFamily="34" charset="0"/>
              </a:rPr>
              <a:t>= 29 000  </a:t>
            </a:r>
            <a:r>
              <a:rPr lang="pl-PL" sz="1600" b="1" dirty="0">
                <a:solidFill>
                  <a:srgbClr val="514F4F"/>
                </a:solidFill>
                <a:ea typeface="Times New Roman" panose="02020603050405020304" pitchFamily="18" charset="0"/>
                <a:cs typeface="Arial" panose="020B0604020202020204" pitchFamily="34" charset="0"/>
              </a:rPr>
              <a:t>zł</a:t>
            </a:r>
            <a:r>
              <a:rPr lang="pl-PL" sz="1600" b="1" dirty="0" smtClean="0">
                <a:solidFill>
                  <a:srgbClr val="514F4F"/>
                </a:solidFill>
                <a:ea typeface="Times New Roman" panose="02020603050405020304" pitchFamily="18" charset="0"/>
                <a:cs typeface="Arial" panose="020B0604020202020204" pitchFamily="34" charset="0"/>
              </a:rPr>
              <a:t>.</a:t>
            </a:r>
          </a:p>
          <a:p>
            <a:pPr lvl="0" algn="just" fontAlgn="base">
              <a:spcBef>
                <a:spcPts val="0"/>
              </a:spcBef>
              <a:buSzPts val="1000"/>
              <a:buFont typeface="Symbol" panose="05050102010706020507" pitchFamily="18" charset="2"/>
              <a:buChar char=""/>
              <a:tabLst>
                <a:tab pos="457200" algn="l"/>
              </a:tabLst>
            </a:pPr>
            <a:r>
              <a:rPr lang="pl-PL" sz="1600" b="1" dirty="0" err="1" smtClean="0">
                <a:ea typeface="Calibri" panose="020F0502020204030204" pitchFamily="34" charset="0"/>
                <a:cs typeface="Times New Roman" panose="02020603050405020304" pitchFamily="18" charset="0"/>
              </a:rPr>
              <a:t>Ilośc</a:t>
            </a:r>
            <a:r>
              <a:rPr lang="pl-PL" sz="1600" b="1" dirty="0" smtClean="0">
                <a:ea typeface="Calibri" panose="020F0502020204030204" pitchFamily="34" charset="0"/>
                <a:cs typeface="Times New Roman" panose="02020603050405020304" pitchFamily="18" charset="0"/>
              </a:rPr>
              <a:t> paneli  - 20 szt.</a:t>
            </a:r>
            <a:endParaRPr lang="pl-PL" sz="1600" b="1" dirty="0">
              <a:ea typeface="Calibri" panose="020F0502020204030204" pitchFamily="34" charset="0"/>
              <a:cs typeface="Times New Roman" panose="02020603050405020304" pitchFamily="18" charset="0"/>
            </a:endParaRPr>
          </a:p>
          <a:p>
            <a:pPr lvl="0" algn="just" fontAlgn="base">
              <a:spcBef>
                <a:spcPts val="0"/>
              </a:spcBef>
              <a:buSzPts val="1000"/>
              <a:buFont typeface="Symbol" panose="05050102010706020507" pitchFamily="18" charset="2"/>
              <a:buChar char=""/>
              <a:tabLst>
                <a:tab pos="457200" algn="l"/>
              </a:tabLst>
            </a:pPr>
            <a:r>
              <a:rPr lang="pl-PL" sz="1600" b="1" dirty="0" smtClean="0">
                <a:ea typeface="Calibri" panose="020F0502020204030204" pitchFamily="34" charset="0"/>
                <a:cs typeface="Times New Roman" panose="02020603050405020304" pitchFamily="18" charset="0"/>
              </a:rPr>
              <a:t>Pow. dachu ok.  </a:t>
            </a:r>
            <a:r>
              <a:rPr lang="pl-PL" sz="1600" b="1" dirty="0" smtClean="0">
                <a:solidFill>
                  <a:prstClr val="black"/>
                </a:solidFill>
              </a:rPr>
              <a:t>39 </a:t>
            </a:r>
            <a:r>
              <a:rPr lang="pl-PL" sz="1600" b="1" dirty="0" smtClean="0">
                <a:solidFill>
                  <a:prstClr val="black"/>
                </a:solidFill>
                <a:ea typeface="Calibri" panose="020F0502020204030204" pitchFamily="34" charset="0"/>
                <a:cs typeface="Times New Roman" panose="02020603050405020304" pitchFamily="18" charset="0"/>
              </a:rPr>
              <a:t>m</a:t>
            </a:r>
            <a:r>
              <a:rPr lang="pl-PL" sz="1600" b="1" baseline="30000" dirty="0" smtClean="0">
                <a:solidFill>
                  <a:prstClr val="black"/>
                </a:solidFill>
                <a:ea typeface="Calibri" panose="020F0502020204030204" pitchFamily="34" charset="0"/>
                <a:cs typeface="Times New Roman" panose="02020603050405020304" pitchFamily="18" charset="0"/>
              </a:rPr>
              <a:t>2</a:t>
            </a:r>
            <a:endParaRPr lang="pl-PL" sz="1600" b="1" dirty="0">
              <a:ea typeface="Calibri" panose="020F0502020204030204" pitchFamily="34" charset="0"/>
              <a:cs typeface="Times New Roman" panose="02020603050405020304" pitchFamily="18" charset="0"/>
            </a:endParaRPr>
          </a:p>
          <a:p>
            <a:pPr algn="just" fontAlgn="base">
              <a:lnSpc>
                <a:spcPct val="150000"/>
              </a:lnSpc>
              <a:spcBef>
                <a:spcPts val="0"/>
              </a:spcBef>
            </a:pPr>
            <a:r>
              <a:rPr lang="pl-PL" sz="16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Korzystając </a:t>
            </a:r>
            <a:r>
              <a:rPr lang="pl-PL" sz="1600" b="1" dirty="0">
                <a:solidFill>
                  <a:schemeClr val="tx1"/>
                </a:solidFill>
                <a:latin typeface="Calibri" panose="020F0502020204030204" pitchFamily="34" charset="0"/>
                <a:ea typeface="Times New Roman" panose="02020603050405020304" pitchFamily="18" charset="0"/>
                <a:cs typeface="Arial" panose="020B0604020202020204" pitchFamily="34" charset="0"/>
              </a:rPr>
              <a:t>z </a:t>
            </a:r>
            <a:r>
              <a:rPr lang="pl-PL" sz="1600" b="1" u="sng" dirty="0">
                <a:solidFill>
                  <a:schemeClr val="tx1"/>
                </a:solidFill>
                <a:latin typeface="Calibri" panose="020F0502020204030204" pitchFamily="34" charset="0"/>
                <a:ea typeface="Times New Roman" panose="02020603050405020304" pitchFamily="18" charset="0"/>
                <a:cs typeface="Arial" panose="020B0604020202020204" pitchFamily="34" charset="0"/>
                <a:hlinkClick r:id="rId2"/>
              </a:rPr>
              <a:t>wykwalifikowanej firmy</a:t>
            </a:r>
            <a:r>
              <a:rPr lang="pl-PL" sz="1600" b="1" dirty="0">
                <a:solidFill>
                  <a:schemeClr val="tx1"/>
                </a:solidFill>
                <a:latin typeface="Calibri" panose="020F0502020204030204" pitchFamily="34" charset="0"/>
                <a:ea typeface="Times New Roman" panose="02020603050405020304" pitchFamily="18" charset="0"/>
                <a:cs typeface="Arial" panose="020B0604020202020204" pitchFamily="34" charset="0"/>
              </a:rPr>
              <a:t>, która potrafi zoptymalizować instalację, można obniżyć powyższy poziom inwestycji.</a:t>
            </a:r>
            <a:endParaRPr lang="pl-PL"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Bef>
                <a:spcPts val="0"/>
              </a:spcBef>
            </a:pPr>
            <a:r>
              <a:rPr lang="pl-PL" b="1" dirty="0">
                <a:solidFill>
                  <a:schemeClr val="tx1"/>
                </a:solidFill>
                <a:latin typeface="Calibri" panose="020F0502020204030204" pitchFamily="34" charset="0"/>
                <a:ea typeface="Times New Roman" panose="02020603050405020304" pitchFamily="18" charset="0"/>
                <a:cs typeface="Arial" panose="020B0604020202020204" pitchFamily="34" charset="0"/>
              </a:rPr>
              <a:t>Środki pieniężne</a:t>
            </a:r>
            <a:endParaRPr lang="pl-PL"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0"/>
              </a:spcBef>
              <a:buSzPts val="1000"/>
              <a:buFont typeface="Symbol" panose="05050102010706020507" pitchFamily="18" charset="2"/>
              <a:buChar char=""/>
              <a:tabLst>
                <a:tab pos="457200" algn="l"/>
              </a:tabLst>
            </a:pP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Dotacja = 40%</a:t>
            </a:r>
            <a:endParaRPr lang="pl-PL"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0"/>
              </a:spcBef>
              <a:buSzPts val="1000"/>
              <a:buFont typeface="Symbol" panose="05050102010706020507" pitchFamily="18" charset="2"/>
              <a:buChar char=""/>
              <a:tabLst>
                <a:tab pos="457200" algn="l"/>
              </a:tabLst>
            </a:pP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29</a:t>
            </a: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 000 zł x 40% = </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11 600 </a:t>
            </a: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zł dotacji</a:t>
            </a:r>
            <a:endParaRPr lang="pl-PL"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0"/>
              </a:spcBef>
              <a:buSzPts val="1000"/>
              <a:buFont typeface="Symbol" panose="05050102010706020507" pitchFamily="18" charset="2"/>
              <a:buChar char=""/>
              <a:tabLst>
                <a:tab pos="457200" algn="l"/>
              </a:tabLst>
            </a:pP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65 000 zł kosztów kwalifikowanych – 26 000 zł dotacji = </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17 400 </a:t>
            </a: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zł</a:t>
            </a:r>
            <a:endParaRPr lang="pl-PL"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Bef>
                <a:spcPts val="0"/>
              </a:spcBef>
              <a:spcAft>
                <a:spcPts val="1125"/>
              </a:spcAft>
            </a:pP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Na brakujące </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17 400 zł </a:t>
            </a: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można dostać kredyt </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 </a:t>
            </a:r>
            <a:r>
              <a:rPr lang="pl-PL" sz="2000" b="1" dirty="0" err="1" smtClean="0">
                <a:solidFill>
                  <a:schemeClr val="tx1"/>
                </a:solidFill>
                <a:latin typeface="Calibri" panose="020F0502020204030204" pitchFamily="34" charset="0"/>
                <a:ea typeface="Times New Roman" panose="02020603050405020304" pitchFamily="18" charset="0"/>
                <a:cs typeface="Arial" panose="020B0604020202020204" pitchFamily="34" charset="0"/>
              </a:rPr>
              <a:t>NFOŚiGW</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 (</a:t>
            </a:r>
            <a:r>
              <a:rPr lang="pl-PL" sz="2000" b="1" dirty="0" err="1" smtClean="0">
                <a:solidFill>
                  <a:schemeClr val="tx1"/>
                </a:solidFill>
                <a:latin typeface="Calibri" panose="020F0502020204030204" pitchFamily="34" charset="0"/>
                <a:ea typeface="Times New Roman" panose="02020603050405020304" pitchFamily="18" charset="0"/>
                <a:cs typeface="Arial" panose="020B0604020202020204" pitchFamily="34" charset="0"/>
              </a:rPr>
              <a:t>Prosument</a:t>
            </a:r>
            <a:r>
              <a:rPr lang="pl-PL" sz="2000" b="1"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a:t>
            </a:r>
            <a:endParaRPr lang="pl-PL"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0"/>
              </a:spcBef>
              <a:buSzPts val="1000"/>
              <a:buFont typeface="Symbol" panose="05050102010706020507" pitchFamily="18" charset="2"/>
              <a:buChar char=""/>
              <a:tabLst>
                <a:tab pos="457200" algn="l"/>
              </a:tabLst>
            </a:pP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oprocentowanie pożyczki/kredytu: 1%,</a:t>
            </a:r>
            <a:endParaRPr lang="pl-PL"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0"/>
              </a:spcBef>
              <a:buSzPts val="1000"/>
              <a:buFont typeface="Symbol" panose="05050102010706020507" pitchFamily="18" charset="2"/>
              <a:buChar char=""/>
              <a:tabLst>
                <a:tab pos="457200" algn="l"/>
              </a:tabLst>
            </a:pPr>
            <a:r>
              <a:rPr lang="pl-PL" sz="2000" b="1" dirty="0">
                <a:solidFill>
                  <a:schemeClr val="tx1"/>
                </a:solidFill>
                <a:latin typeface="Calibri" panose="020F0502020204030204" pitchFamily="34" charset="0"/>
                <a:ea typeface="Times New Roman" panose="02020603050405020304" pitchFamily="18" charset="0"/>
                <a:cs typeface="Arial" panose="020B0604020202020204" pitchFamily="34" charset="0"/>
              </a:rPr>
              <a:t>maksymalny okres finansowania pożyczką/kredytem: 15 lat.</a:t>
            </a:r>
            <a:endParaRPr lang="pl-PL"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93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797" y="1282259"/>
            <a:ext cx="9994005" cy="298543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900" b="1" i="0" u="none" strike="noStrike" kern="0" cap="none" spc="0" normalizeH="0" baseline="0" noProof="0" dirty="0" smtClean="0">
                <a:ln>
                  <a:noFill/>
                </a:ln>
                <a:solidFill>
                  <a:srgbClr val="849276">
                    <a:lumMod val="75000"/>
                  </a:srgbClr>
                </a:solidFill>
                <a:effectLst/>
                <a:uLnTx/>
                <a:uFillTx/>
              </a:rPr>
              <a:t>Nowa perspektywa finansowa </a:t>
            </a:r>
            <a:br>
              <a:rPr kumimoji="0" lang="pl-PL" sz="4900" b="1" i="0" u="none" strike="noStrike" kern="0" cap="none" spc="0" normalizeH="0" baseline="0" noProof="0" dirty="0" smtClean="0">
                <a:ln>
                  <a:noFill/>
                </a:ln>
                <a:solidFill>
                  <a:srgbClr val="849276">
                    <a:lumMod val="75000"/>
                  </a:srgbClr>
                </a:solidFill>
                <a:effectLst/>
                <a:uLnTx/>
                <a:uFillTx/>
              </a:rPr>
            </a:br>
            <a:r>
              <a:rPr kumimoji="0" lang="pl-PL" sz="4900" b="1" i="0" u="none" strike="noStrike" kern="0" cap="none" spc="0" normalizeH="0" baseline="0" noProof="0" dirty="0" smtClean="0">
                <a:ln>
                  <a:noFill/>
                </a:ln>
                <a:solidFill>
                  <a:srgbClr val="849276">
                    <a:lumMod val="75000"/>
                  </a:srgbClr>
                </a:solidFill>
                <a:effectLst/>
                <a:uLnTx/>
                <a:uFillTx/>
              </a:rPr>
              <a:t>/2014 – 2020/</a:t>
            </a:r>
            <a:br>
              <a:rPr kumimoji="0" lang="pl-PL" sz="4900" b="1" i="0" u="none" strike="noStrike" kern="0" cap="none" spc="0" normalizeH="0" baseline="0" noProof="0" dirty="0" smtClean="0">
                <a:ln>
                  <a:noFill/>
                </a:ln>
                <a:solidFill>
                  <a:srgbClr val="849276">
                    <a:lumMod val="75000"/>
                  </a:srgbClr>
                </a:solidFill>
                <a:effectLst/>
                <a:uLnTx/>
                <a:uFillTx/>
              </a:rPr>
            </a:br>
            <a:r>
              <a:rPr kumimoji="0" lang="pl-PL" sz="3600" b="1" i="0" u="none" strike="noStrike" kern="0" cap="none" spc="0" normalizeH="0" baseline="0" noProof="0" dirty="0" smtClean="0">
                <a:ln>
                  <a:noFill/>
                </a:ln>
                <a:solidFill>
                  <a:srgbClr val="849276">
                    <a:lumMod val="75000"/>
                  </a:srgbClr>
                </a:solidFill>
                <a:effectLst/>
                <a:uLnTx/>
                <a:uFillTx/>
              </a:rPr>
              <a:t/>
            </a:r>
            <a:br>
              <a:rPr kumimoji="0" lang="pl-PL" sz="3600" b="1" i="0" u="none" strike="noStrike" kern="0" cap="none" spc="0" normalizeH="0" baseline="0" noProof="0" dirty="0" smtClean="0">
                <a:ln>
                  <a:noFill/>
                </a:ln>
                <a:solidFill>
                  <a:srgbClr val="849276">
                    <a:lumMod val="75000"/>
                  </a:srgbClr>
                </a:solidFill>
                <a:effectLst/>
                <a:uLnTx/>
                <a:uFillTx/>
              </a:rPr>
            </a:br>
            <a:r>
              <a:rPr kumimoji="0" lang="pl-PL" sz="3600" b="1" i="0" u="none" strike="noStrike" kern="0" cap="none" spc="0" normalizeH="0" baseline="0" noProof="0" dirty="0" smtClean="0">
                <a:ln>
                  <a:noFill/>
                </a:ln>
                <a:solidFill>
                  <a:srgbClr val="849276">
                    <a:lumMod val="75000"/>
                  </a:srgbClr>
                </a:solidFill>
                <a:effectLst/>
                <a:uLnTx/>
                <a:uFillTx/>
              </a:rPr>
              <a:t>/fundusze dostępne w kraju/ </a:t>
            </a:r>
            <a:br>
              <a:rPr kumimoji="0" lang="pl-PL" sz="3600" b="1" i="0" u="none" strike="noStrike" kern="0" cap="none" spc="0" normalizeH="0" baseline="0" noProof="0" dirty="0" smtClean="0">
                <a:ln>
                  <a:noFill/>
                </a:ln>
                <a:solidFill>
                  <a:srgbClr val="849276">
                    <a:lumMod val="75000"/>
                  </a:srgbClr>
                </a:solidFill>
                <a:effectLst/>
                <a:uLnTx/>
                <a:uFillTx/>
              </a:rPr>
            </a:br>
            <a:endParaRPr kumimoji="0" lang="pl-PL"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081107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0861" y="594192"/>
            <a:ext cx="8911687" cy="831203"/>
          </a:xfrm>
        </p:spPr>
        <p:txBody>
          <a:bodyPr/>
          <a:lstStyle/>
          <a:p>
            <a:r>
              <a:rPr lang="pl-PL" b="1" dirty="0">
                <a:solidFill>
                  <a:schemeClr val="accent6">
                    <a:lumMod val="75000"/>
                  </a:schemeClr>
                </a:solidFill>
                <a:latin typeface="Calibri" panose="020F0502020204030204" pitchFamily="34" charset="0"/>
              </a:rPr>
              <a:t>Wybrane programy priorytetowe NFOŚ i GW </a:t>
            </a:r>
            <a:endParaRPr lang="pl-PL" dirty="0">
              <a:solidFill>
                <a:schemeClr val="accent6">
                  <a:lumMod val="75000"/>
                </a:schemeClr>
              </a:solidFill>
            </a:endParaRPr>
          </a:p>
        </p:txBody>
      </p:sp>
      <p:sp>
        <p:nvSpPr>
          <p:cNvPr id="3" name="Symbol zastępczy zawartości 2"/>
          <p:cNvSpPr>
            <a:spLocks noGrp="1"/>
          </p:cNvSpPr>
          <p:nvPr>
            <p:ph idx="1"/>
          </p:nvPr>
        </p:nvSpPr>
        <p:spPr>
          <a:xfrm>
            <a:off x="1571223" y="1571223"/>
            <a:ext cx="9933389" cy="5061397"/>
          </a:xfrm>
        </p:spPr>
        <p:txBody>
          <a:bodyPr>
            <a:normAutofit/>
          </a:bodyPr>
          <a:lstStyle/>
          <a:p>
            <a:pPr lvl="0">
              <a:spcBef>
                <a:spcPts val="0"/>
              </a:spcBef>
              <a:buClr>
                <a:srgbClr val="E78712"/>
              </a:buClr>
            </a:pPr>
            <a:r>
              <a:rPr lang="pl-PL" b="1" dirty="0">
                <a:solidFill>
                  <a:prstClr val="black">
                    <a:lumMod val="75000"/>
                    <a:lumOff val="25000"/>
                  </a:prstClr>
                </a:solidFill>
              </a:rPr>
              <a:t>Wsparcie finansowe dla projektów do 31 grudnia 2020</a:t>
            </a:r>
          </a:p>
          <a:p>
            <a:pPr marL="0" lvl="0" indent="0">
              <a:spcBef>
                <a:spcPts val="0"/>
              </a:spcBef>
              <a:buClr>
                <a:srgbClr val="E78712"/>
              </a:buClr>
              <a:buNone/>
            </a:pPr>
            <a:r>
              <a:rPr lang="pl-PL" dirty="0">
                <a:solidFill>
                  <a:prstClr val="black">
                    <a:lumMod val="75000"/>
                    <a:lumOff val="25000"/>
                  </a:prstClr>
                </a:solidFill>
                <a:latin typeface="Century" panose="02040604050505020304" pitchFamily="18" charset="0"/>
              </a:rPr>
              <a:t>      Budowa domów energooszczędnych</a:t>
            </a:r>
          </a:p>
          <a:p>
            <a:pPr lvl="0">
              <a:buClr>
                <a:srgbClr val="E78712"/>
              </a:buClr>
            </a:pPr>
            <a:r>
              <a:rPr lang="pl-PL" dirty="0">
                <a:solidFill>
                  <a:prstClr val="black">
                    <a:lumMod val="75000"/>
                    <a:lumOff val="25000"/>
                  </a:prstClr>
                </a:solidFill>
                <a:latin typeface="Calibri" panose="020F0502020204030204" pitchFamily="34" charset="0"/>
              </a:rPr>
              <a:t>Rozproszone OZE -BOCIAN</a:t>
            </a:r>
          </a:p>
          <a:p>
            <a:pPr lvl="0">
              <a:buClr>
                <a:srgbClr val="E78712"/>
              </a:buClr>
            </a:pPr>
            <a:r>
              <a:rPr lang="pl-PL" dirty="0" smtClean="0">
                <a:solidFill>
                  <a:prstClr val="black">
                    <a:lumMod val="75000"/>
                    <a:lumOff val="25000"/>
                  </a:prstClr>
                </a:solidFill>
                <a:latin typeface="Calibri" panose="020F0502020204030204" pitchFamily="34" charset="0"/>
              </a:rPr>
              <a:t>PROSUMENT</a:t>
            </a:r>
          </a:p>
          <a:p>
            <a:pPr marL="0" lvl="0" indent="0">
              <a:buClr>
                <a:srgbClr val="E78712"/>
              </a:buClr>
              <a:buNone/>
            </a:pPr>
            <a:endParaRPr lang="pl-PL" dirty="0">
              <a:solidFill>
                <a:prstClr val="black">
                  <a:lumMod val="75000"/>
                  <a:lumOff val="25000"/>
                </a:prstClr>
              </a:solidFill>
              <a:latin typeface="Calibri" panose="020F0502020204030204" pitchFamily="34" charset="0"/>
            </a:endParaRPr>
          </a:p>
          <a:p>
            <a:pPr lvl="0">
              <a:spcBef>
                <a:spcPts val="0"/>
              </a:spcBef>
              <a:buClr>
                <a:srgbClr val="E78712"/>
              </a:buClr>
            </a:pPr>
            <a:r>
              <a:rPr lang="pl-PL" dirty="0">
                <a:solidFill>
                  <a:prstClr val="black">
                    <a:lumMod val="75000"/>
                    <a:lumOff val="25000"/>
                  </a:prstClr>
                </a:solidFill>
                <a:latin typeface="Calibri" panose="020F0502020204030204" pitchFamily="34" charset="0"/>
              </a:rPr>
              <a:t>Likwidacja niskiej emisji wspierająca wzrost efektywności </a:t>
            </a:r>
          </a:p>
          <a:p>
            <a:pPr marL="0" lvl="0" indent="0">
              <a:spcBef>
                <a:spcPts val="0"/>
              </a:spcBef>
              <a:buClr>
                <a:srgbClr val="E78712"/>
              </a:buClr>
              <a:buNone/>
            </a:pPr>
            <a:r>
              <a:rPr lang="pl-PL" dirty="0">
                <a:solidFill>
                  <a:prstClr val="black">
                    <a:lumMod val="75000"/>
                    <a:lumOff val="25000"/>
                  </a:prstClr>
                </a:solidFill>
                <a:latin typeface="Calibri" panose="020F0502020204030204" pitchFamily="34" charset="0"/>
              </a:rPr>
              <a:t>       energetycznej i rozwój rozproszonych OZE-KAWKA</a:t>
            </a:r>
          </a:p>
          <a:p>
            <a:pPr marL="0" lvl="0" indent="0">
              <a:spcBef>
                <a:spcPts val="0"/>
              </a:spcBef>
              <a:buClr>
                <a:srgbClr val="E78712"/>
              </a:buClr>
              <a:buNone/>
            </a:pPr>
            <a:endParaRPr lang="pl-PL" dirty="0">
              <a:solidFill>
                <a:prstClr val="black">
                  <a:lumMod val="75000"/>
                  <a:lumOff val="25000"/>
                </a:prstClr>
              </a:solidFill>
              <a:latin typeface="Calibri" panose="020F0502020204030204" pitchFamily="34" charset="0"/>
            </a:endParaRPr>
          </a:p>
          <a:p>
            <a:pPr lvl="0">
              <a:buClr>
                <a:srgbClr val="E78712"/>
              </a:buClr>
            </a:pPr>
            <a:r>
              <a:rPr lang="pl-PL" dirty="0">
                <a:solidFill>
                  <a:prstClr val="black">
                    <a:lumMod val="75000"/>
                    <a:lumOff val="25000"/>
                  </a:prstClr>
                </a:solidFill>
                <a:latin typeface="Calibri" panose="020F0502020204030204" pitchFamily="34" charset="0"/>
              </a:rPr>
              <a:t>Edukacja ekologiczna. </a:t>
            </a:r>
            <a:r>
              <a:rPr lang="pl-PL" sz="1600" b="1" dirty="0">
                <a:solidFill>
                  <a:prstClr val="black">
                    <a:lumMod val="75000"/>
                    <a:lumOff val="25000"/>
                  </a:prstClr>
                </a:solidFill>
                <a:latin typeface="Calibri" panose="020F0502020204030204" pitchFamily="34" charset="0"/>
              </a:rPr>
              <a:t>Wsparcie finansowe dla projektów do 31 grudnia 2015 </a:t>
            </a:r>
            <a:endParaRPr lang="pl-PL" sz="1600" dirty="0">
              <a:solidFill>
                <a:prstClr val="black">
                  <a:lumMod val="75000"/>
                  <a:lumOff val="25000"/>
                </a:prstClr>
              </a:solidFill>
              <a:latin typeface="Calibri" panose="020F0502020204030204" pitchFamily="34" charset="0"/>
            </a:endParaRPr>
          </a:p>
          <a:p>
            <a:pPr lvl="0">
              <a:buClr>
                <a:srgbClr val="E78712"/>
              </a:buClr>
            </a:pPr>
            <a:r>
              <a:rPr lang="pl-PL" dirty="0">
                <a:solidFill>
                  <a:prstClr val="black">
                    <a:lumMod val="75000"/>
                    <a:lumOff val="25000"/>
                  </a:prstClr>
                </a:solidFill>
                <a:latin typeface="Calibri" panose="020F0502020204030204" pitchFamily="34" charset="0"/>
              </a:rPr>
              <a:t>Energooszczędne oświetlenie uliczne - SOWA</a:t>
            </a:r>
          </a:p>
          <a:p>
            <a:pPr lvl="0">
              <a:buClr>
                <a:srgbClr val="E78712"/>
              </a:buClr>
            </a:pPr>
            <a:r>
              <a:rPr lang="pl-PL" dirty="0">
                <a:solidFill>
                  <a:prstClr val="black">
                    <a:lumMod val="75000"/>
                    <a:lumOff val="25000"/>
                  </a:prstClr>
                </a:solidFill>
                <a:latin typeface="Calibri" panose="020F0502020204030204" pitchFamily="34" charset="0"/>
              </a:rPr>
              <a:t>Niskoemisyjny transport miejski - GAZELA</a:t>
            </a:r>
          </a:p>
          <a:p>
            <a:pPr lvl="0">
              <a:buClr>
                <a:srgbClr val="E78712"/>
              </a:buClr>
            </a:pPr>
            <a:r>
              <a:rPr lang="pl-PL" dirty="0">
                <a:solidFill>
                  <a:prstClr val="black">
                    <a:lumMod val="75000"/>
                    <a:lumOff val="25000"/>
                  </a:prstClr>
                </a:solidFill>
                <a:latin typeface="Calibri" panose="020F0502020204030204" pitchFamily="34" charset="0"/>
              </a:rPr>
              <a:t>Zarządzanie energią w budynkach użyteczności publicznej -GIS</a:t>
            </a:r>
          </a:p>
          <a:p>
            <a:endParaRPr lang="pl-PL" dirty="0"/>
          </a:p>
        </p:txBody>
      </p:sp>
      <p:pic>
        <p:nvPicPr>
          <p:cNvPr id="4" name="Obraz 3"/>
          <p:cNvPicPr>
            <a:picLocks noChangeAspect="1"/>
          </p:cNvPicPr>
          <p:nvPr/>
        </p:nvPicPr>
        <p:blipFill>
          <a:blip r:embed="rId2"/>
          <a:stretch>
            <a:fillRect/>
          </a:stretch>
        </p:blipFill>
        <p:spPr>
          <a:xfrm>
            <a:off x="9390074" y="1571223"/>
            <a:ext cx="2114538" cy="743507"/>
          </a:xfrm>
          <a:prstGeom prst="rect">
            <a:avLst/>
          </a:prstGeom>
        </p:spPr>
      </p:pic>
      <p:pic>
        <p:nvPicPr>
          <p:cNvPr id="5" name="Obraz 4"/>
          <p:cNvPicPr>
            <a:picLocks noChangeAspect="1"/>
          </p:cNvPicPr>
          <p:nvPr/>
        </p:nvPicPr>
        <p:blipFill>
          <a:blip r:embed="rId3"/>
          <a:stretch>
            <a:fillRect/>
          </a:stretch>
        </p:blipFill>
        <p:spPr>
          <a:xfrm>
            <a:off x="9575474" y="2110770"/>
            <a:ext cx="2020998" cy="639739"/>
          </a:xfrm>
          <a:prstGeom prst="rect">
            <a:avLst/>
          </a:prstGeom>
        </p:spPr>
      </p:pic>
      <p:pic>
        <p:nvPicPr>
          <p:cNvPr id="6" name="Obraz 5"/>
          <p:cNvPicPr>
            <a:picLocks noChangeAspect="1"/>
          </p:cNvPicPr>
          <p:nvPr/>
        </p:nvPicPr>
        <p:blipFill>
          <a:blip r:embed="rId4"/>
          <a:stretch>
            <a:fillRect/>
          </a:stretch>
        </p:blipFill>
        <p:spPr>
          <a:xfrm>
            <a:off x="9514478" y="2973231"/>
            <a:ext cx="2114538" cy="671143"/>
          </a:xfrm>
          <a:prstGeom prst="rect">
            <a:avLst/>
          </a:prstGeom>
        </p:spPr>
      </p:pic>
      <p:pic>
        <p:nvPicPr>
          <p:cNvPr id="7" name="Obraz 6"/>
          <p:cNvPicPr>
            <a:picLocks noChangeAspect="1"/>
          </p:cNvPicPr>
          <p:nvPr/>
        </p:nvPicPr>
        <p:blipFill>
          <a:blip r:embed="rId5"/>
          <a:stretch>
            <a:fillRect/>
          </a:stretch>
        </p:blipFill>
        <p:spPr>
          <a:xfrm>
            <a:off x="9592953" y="3846086"/>
            <a:ext cx="1859191" cy="758456"/>
          </a:xfrm>
          <a:prstGeom prst="rect">
            <a:avLst/>
          </a:prstGeom>
        </p:spPr>
      </p:pic>
      <p:pic>
        <p:nvPicPr>
          <p:cNvPr id="8" name="Obraz 7"/>
          <p:cNvPicPr>
            <a:picLocks noChangeAspect="1"/>
          </p:cNvPicPr>
          <p:nvPr/>
        </p:nvPicPr>
        <p:blipFill>
          <a:blip r:embed="rId6"/>
          <a:stretch>
            <a:fillRect/>
          </a:stretch>
        </p:blipFill>
        <p:spPr>
          <a:xfrm>
            <a:off x="9592953" y="4806254"/>
            <a:ext cx="1957589" cy="645272"/>
          </a:xfrm>
          <a:prstGeom prst="rect">
            <a:avLst/>
          </a:prstGeom>
        </p:spPr>
      </p:pic>
      <p:pic>
        <p:nvPicPr>
          <p:cNvPr id="9" name="Obraz 8"/>
          <p:cNvPicPr>
            <a:picLocks noChangeAspect="1"/>
          </p:cNvPicPr>
          <p:nvPr/>
        </p:nvPicPr>
        <p:blipFill>
          <a:blip r:embed="rId7"/>
          <a:stretch>
            <a:fillRect/>
          </a:stretch>
        </p:blipFill>
        <p:spPr>
          <a:xfrm>
            <a:off x="9592953" y="5530729"/>
            <a:ext cx="1160326" cy="471386"/>
          </a:xfrm>
          <a:prstGeom prst="rect">
            <a:avLst/>
          </a:prstGeom>
        </p:spPr>
      </p:pic>
    </p:spTree>
    <p:extLst>
      <p:ext uri="{BB962C8B-B14F-4D97-AF65-F5344CB8AC3E}">
        <p14:creationId xmlns:p14="http://schemas.microsoft.com/office/powerpoint/2010/main" val="129706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54559" y="624110"/>
            <a:ext cx="9650054" cy="869839"/>
          </a:xfrm>
        </p:spPr>
        <p:txBody>
          <a:bodyPr>
            <a:normAutofit fontScale="90000"/>
          </a:bodyPr>
          <a:lstStyle/>
          <a:p>
            <a:pPr lvl="0">
              <a:spcBef>
                <a:spcPts val="0"/>
              </a:spcBef>
            </a:pPr>
            <a:r>
              <a:rPr lang="pl-PL" sz="2800" b="1" dirty="0" err="1">
                <a:solidFill>
                  <a:srgbClr val="FF0000"/>
                </a:solidFill>
              </a:rPr>
              <a:t>Prosument</a:t>
            </a:r>
            <a:r>
              <a:rPr lang="pl-PL" sz="2400" b="1" dirty="0">
                <a:solidFill>
                  <a:srgbClr val="FF0000"/>
                </a:solidFill>
              </a:rPr>
              <a:t> – </a:t>
            </a:r>
            <a:r>
              <a:rPr lang="pl-PL" sz="2200" dirty="0">
                <a:solidFill>
                  <a:srgbClr val="FF0000"/>
                </a:solidFill>
              </a:rPr>
              <a:t>linia dofinansowania z przeznaczeniem na zakup i montaż mikro instalacji odnawialnych źródeł energii</a:t>
            </a:r>
            <a:r>
              <a:rPr lang="pl-PL" sz="2200" dirty="0">
                <a:solidFill>
                  <a:srgbClr val="849276">
                    <a:lumMod val="75000"/>
                  </a:srgbClr>
                </a:solidFill>
              </a:rPr>
              <a:t/>
            </a:r>
            <a:br>
              <a:rPr lang="pl-PL" sz="2200" dirty="0">
                <a:solidFill>
                  <a:srgbClr val="849276">
                    <a:lumMod val="75000"/>
                  </a:srgbClr>
                </a:solidFill>
              </a:rPr>
            </a:br>
            <a:endParaRPr lang="pl-PL" dirty="0"/>
          </a:p>
        </p:txBody>
      </p:sp>
      <p:sp>
        <p:nvSpPr>
          <p:cNvPr id="3" name="Symbol zastępczy zawartości 2"/>
          <p:cNvSpPr>
            <a:spLocks noGrp="1"/>
          </p:cNvSpPr>
          <p:nvPr>
            <p:ph idx="1"/>
          </p:nvPr>
        </p:nvSpPr>
        <p:spPr>
          <a:xfrm>
            <a:off x="1352281" y="1687133"/>
            <a:ext cx="9984905" cy="4881092"/>
          </a:xfrm>
        </p:spPr>
        <p:txBody>
          <a:bodyPr/>
          <a:lstStyle/>
          <a:p>
            <a:pPr marL="0" lvl="0" indent="0">
              <a:spcBef>
                <a:spcPts val="0"/>
              </a:spcBef>
              <a:buClrTx/>
              <a:buNone/>
            </a:pPr>
            <a:r>
              <a:rPr lang="pl-PL" b="1" dirty="0">
                <a:solidFill>
                  <a:prstClr val="black"/>
                </a:solidFill>
                <a:latin typeface="Calibri" panose="020F0502020204030204" pitchFamily="34" charset="0"/>
              </a:rPr>
              <a:t>Część a) Programu linia dofinansowania dla samorządów</a:t>
            </a:r>
          </a:p>
          <a:p>
            <a:pPr marL="285750" lvl="0" indent="-285750">
              <a:spcBef>
                <a:spcPts val="0"/>
              </a:spcBef>
              <a:buClrTx/>
              <a:buFont typeface="Wingdings" panose="05000000000000000000" pitchFamily="2" charset="2"/>
              <a:buChar char="q"/>
            </a:pPr>
            <a:r>
              <a:rPr lang="pl-PL" dirty="0">
                <a:solidFill>
                  <a:prstClr val="black"/>
                </a:solidFill>
                <a:latin typeface="Calibri" panose="020F0502020204030204" pitchFamily="34" charset="0"/>
              </a:rPr>
              <a:t>Jednostki samorządu terytorialnego lub ich związki</a:t>
            </a:r>
          </a:p>
          <a:p>
            <a:pPr marL="0" lvl="0" indent="0">
              <a:spcBef>
                <a:spcPts val="0"/>
              </a:spcBef>
              <a:buClrTx/>
              <a:buNone/>
            </a:pPr>
            <a:endParaRPr lang="pl-PL" dirty="0">
              <a:solidFill>
                <a:prstClr val="black"/>
              </a:solidFill>
              <a:latin typeface="Calibri" panose="020F0502020204030204" pitchFamily="34" charset="0"/>
            </a:endParaRPr>
          </a:p>
          <a:p>
            <a:pPr marL="0" lvl="0" indent="0">
              <a:spcBef>
                <a:spcPts val="0"/>
              </a:spcBef>
              <a:buClrTx/>
              <a:buNone/>
            </a:pPr>
            <a:r>
              <a:rPr lang="pl-PL" b="1" dirty="0">
                <a:solidFill>
                  <a:prstClr val="black"/>
                </a:solidFill>
                <a:latin typeface="Calibri" panose="020F0502020204030204" pitchFamily="34" charset="0"/>
              </a:rPr>
              <a:t>Część b) Programu linia dofinansowania poprzez bank oraz część c) linia dofinansowania poprzez wojewódzkie fundusze ochrony środowisk i gospodarki wodnej: </a:t>
            </a:r>
          </a:p>
          <a:p>
            <a:pPr marL="285750" lvl="0" indent="-285750">
              <a:spcBef>
                <a:spcPts val="0"/>
              </a:spcBef>
              <a:buClrTx/>
              <a:buFont typeface="Wingdings" panose="05000000000000000000" pitchFamily="2" charset="2"/>
              <a:buChar char="q"/>
            </a:pPr>
            <a:r>
              <a:rPr lang="pl-PL" dirty="0">
                <a:solidFill>
                  <a:prstClr val="black"/>
                </a:solidFill>
                <a:latin typeface="Calibri" panose="020F0502020204030204" pitchFamily="34" charset="0"/>
              </a:rPr>
              <a:t>Osoby fizyczne posiadające prawo do dysponowania budynkiem mieszkalnym jednorodzinnym albo prawo do dysponowania budynkiem mieszkalnym jednorodzinnym w budowie, </a:t>
            </a:r>
          </a:p>
          <a:p>
            <a:pPr marL="285750" lvl="0" indent="-285750">
              <a:spcBef>
                <a:spcPts val="0"/>
              </a:spcBef>
              <a:buClrTx/>
              <a:buFont typeface="Wingdings" panose="05000000000000000000" pitchFamily="2" charset="2"/>
              <a:buChar char="q"/>
            </a:pPr>
            <a:r>
              <a:rPr lang="pl-PL" dirty="0">
                <a:solidFill>
                  <a:prstClr val="black"/>
                </a:solidFill>
                <a:latin typeface="Calibri" panose="020F0502020204030204" pitchFamily="34" charset="0"/>
              </a:rPr>
              <a:t>Wspólnoty mieszkaniowe zarządzające budynkami mieszkalnymi wielorodzinnymi;</a:t>
            </a:r>
          </a:p>
          <a:p>
            <a:pPr marL="285750" lvl="0" indent="-285750">
              <a:spcBef>
                <a:spcPts val="0"/>
              </a:spcBef>
              <a:buClrTx/>
              <a:buFont typeface="Wingdings" panose="05000000000000000000" pitchFamily="2" charset="2"/>
              <a:buChar char="q"/>
            </a:pPr>
            <a:r>
              <a:rPr lang="pl-PL" dirty="0">
                <a:solidFill>
                  <a:prstClr val="black"/>
                </a:solidFill>
                <a:latin typeface="Calibri" panose="020F0502020204030204" pitchFamily="34" charset="0"/>
              </a:rPr>
              <a:t>Spółdzielnie mieszkaniowe zarządzające budynkami mieszkalnymi wielorodzinnymi.</a:t>
            </a:r>
          </a:p>
          <a:p>
            <a:pPr marL="0" lvl="0" indent="0">
              <a:spcBef>
                <a:spcPts val="0"/>
              </a:spcBef>
              <a:buClrTx/>
              <a:buNone/>
            </a:pPr>
            <a:endParaRPr lang="pl-PL" b="1" dirty="0">
              <a:solidFill>
                <a:prstClr val="black"/>
              </a:solidFill>
              <a:latin typeface="Calibri" panose="020F0502020204030204" pitchFamily="34" charset="0"/>
            </a:endParaRPr>
          </a:p>
          <a:p>
            <a:pPr marL="0" lvl="0" indent="0">
              <a:spcBef>
                <a:spcPts val="0"/>
              </a:spcBef>
              <a:buClrTx/>
              <a:buNone/>
            </a:pPr>
            <a:r>
              <a:rPr lang="pl-PL" b="1" dirty="0">
                <a:solidFill>
                  <a:prstClr val="black"/>
                </a:solidFill>
                <a:latin typeface="Calibri" panose="020F0502020204030204" pitchFamily="34" charset="0"/>
              </a:rPr>
              <a:t>Forma dofinansowania:</a:t>
            </a:r>
            <a:endParaRPr lang="pl-PL" dirty="0">
              <a:solidFill>
                <a:prstClr val="black"/>
              </a:solidFill>
              <a:latin typeface="Calibri" panose="020F0502020204030204" pitchFamily="34" charset="0"/>
            </a:endParaRPr>
          </a:p>
          <a:p>
            <a:pPr marL="0" lvl="0" indent="0">
              <a:spcBef>
                <a:spcPts val="0"/>
              </a:spcBef>
              <a:buClrTx/>
              <a:buNone/>
            </a:pPr>
            <a:r>
              <a:rPr lang="pl-PL" dirty="0">
                <a:solidFill>
                  <a:prstClr val="black"/>
                </a:solidFill>
                <a:latin typeface="Calibri" panose="020F0502020204030204" pitchFamily="34" charset="0"/>
              </a:rPr>
              <a:t>Pożyczka do 100% kosztów </a:t>
            </a:r>
            <a:r>
              <a:rPr lang="pl-PL" dirty="0" smtClean="0">
                <a:solidFill>
                  <a:prstClr val="black"/>
                </a:solidFill>
                <a:latin typeface="Calibri" panose="020F0502020204030204" pitchFamily="34" charset="0"/>
              </a:rPr>
              <a:t>kwalifikowanych</a:t>
            </a:r>
          </a:p>
          <a:p>
            <a:pPr marL="0" lvl="0" indent="0">
              <a:spcBef>
                <a:spcPts val="0"/>
              </a:spcBef>
              <a:buClrTx/>
              <a:buNone/>
            </a:pPr>
            <a:endParaRPr lang="pl-PL" dirty="0" smtClean="0">
              <a:solidFill>
                <a:prstClr val="black"/>
              </a:solidFill>
              <a:latin typeface="Calibri" panose="020F0502020204030204" pitchFamily="34" charset="0"/>
            </a:endParaRPr>
          </a:p>
          <a:p>
            <a:pPr marL="0" lvl="0" indent="0">
              <a:spcBef>
                <a:spcPts val="0"/>
              </a:spcBef>
              <a:buClrTx/>
              <a:buNone/>
            </a:pPr>
            <a:r>
              <a:rPr lang="pl-PL" sz="3200" b="1" dirty="0">
                <a:solidFill>
                  <a:srgbClr val="008000"/>
                </a:solidFill>
                <a:latin typeface="Calibri" panose="020F0502020204030204" pitchFamily="34" charset="0"/>
              </a:rPr>
              <a:t>Budżet: 600 mln zł (w tym dotacja: 150 mln zł)</a:t>
            </a:r>
            <a:endParaRPr lang="pl-PL" sz="3200" dirty="0">
              <a:solidFill>
                <a:srgbClr val="008000"/>
              </a:solidFill>
            </a:endParaRPr>
          </a:p>
          <a:p>
            <a:pPr marL="0" lvl="0" indent="0">
              <a:spcBef>
                <a:spcPts val="0"/>
              </a:spcBef>
              <a:buClrTx/>
              <a:buNone/>
            </a:pPr>
            <a:endParaRPr lang="pl-PL" dirty="0"/>
          </a:p>
        </p:txBody>
      </p:sp>
    </p:spTree>
    <p:extLst>
      <p:ext uri="{BB962C8B-B14F-4D97-AF65-F5344CB8AC3E}">
        <p14:creationId xmlns:p14="http://schemas.microsoft.com/office/powerpoint/2010/main" val="418358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61375" y="624110"/>
            <a:ext cx="9843237" cy="715293"/>
          </a:xfrm>
        </p:spPr>
        <p:txBody>
          <a:bodyPr/>
          <a:lstStyle/>
          <a:p>
            <a:r>
              <a:rPr lang="pl-PL" sz="2600" b="1" dirty="0">
                <a:solidFill>
                  <a:srgbClr val="FF0000"/>
                </a:solidFill>
              </a:rPr>
              <a:t>LEMUR- Energooszczędne Budynki Użyteczności Publicznej</a:t>
            </a:r>
            <a:endParaRPr lang="pl-PL" dirty="0">
              <a:solidFill>
                <a:srgbClr val="FF0000"/>
              </a:solidFill>
            </a:endParaRPr>
          </a:p>
        </p:txBody>
      </p:sp>
      <p:sp>
        <p:nvSpPr>
          <p:cNvPr id="3" name="Symbol zastępczy zawartości 2"/>
          <p:cNvSpPr>
            <a:spLocks noGrp="1"/>
          </p:cNvSpPr>
          <p:nvPr>
            <p:ph idx="1"/>
          </p:nvPr>
        </p:nvSpPr>
        <p:spPr>
          <a:xfrm>
            <a:off x="1867437" y="1648496"/>
            <a:ext cx="9637175" cy="4842456"/>
          </a:xfrm>
        </p:spPr>
        <p:txBody>
          <a:bodyPr/>
          <a:lstStyle/>
          <a:p>
            <a:pPr lvl="0">
              <a:spcBef>
                <a:spcPts val="0"/>
              </a:spcBef>
              <a:buClrTx/>
              <a:buFont typeface="Wingdings" panose="05000000000000000000" pitchFamily="2" charset="2"/>
              <a:buChar char="q"/>
            </a:pPr>
            <a:r>
              <a:rPr lang="pl-PL" b="1" dirty="0">
                <a:solidFill>
                  <a:schemeClr val="tx1"/>
                </a:solidFill>
              </a:rPr>
              <a:t>Celem programu jest uniknięcie emisji CO2 w związku z projektowaniem i budową nowych energooszczędnych budynków użyteczności publicznej oraz zamieszkania zbiorowego. </a:t>
            </a:r>
          </a:p>
          <a:p>
            <a:pPr lvl="0">
              <a:spcBef>
                <a:spcPts val="0"/>
              </a:spcBef>
              <a:buClrTx/>
              <a:buFont typeface="Wingdings" panose="05000000000000000000" pitchFamily="2" charset="2"/>
              <a:buChar char="q"/>
            </a:pPr>
            <a:endParaRPr lang="pl-PL" b="1" dirty="0">
              <a:solidFill>
                <a:schemeClr val="tx1"/>
              </a:solidFill>
            </a:endParaRPr>
          </a:p>
          <a:p>
            <a:pPr lvl="0">
              <a:spcBef>
                <a:spcPts val="0"/>
              </a:spcBef>
              <a:buClrTx/>
              <a:buFont typeface="Wingdings" panose="05000000000000000000" pitchFamily="2" charset="2"/>
              <a:buChar char="q"/>
            </a:pPr>
            <a:r>
              <a:rPr lang="pl-PL" b="1" dirty="0">
                <a:solidFill>
                  <a:schemeClr val="tx1"/>
                </a:solidFill>
              </a:rPr>
              <a:t>Wypłaty środków z podjętych i planowanych zobowiązań dla zwrotnych form dofinansowania programu wynoszą 270 mln zł.</a:t>
            </a:r>
          </a:p>
          <a:p>
            <a:pPr marL="0" lvl="0" indent="0">
              <a:spcBef>
                <a:spcPts val="0"/>
              </a:spcBef>
              <a:buClrTx/>
              <a:buNone/>
            </a:pPr>
            <a:endParaRPr lang="pl-PL" b="1" dirty="0">
              <a:solidFill>
                <a:schemeClr val="tx1"/>
              </a:solidFill>
            </a:endParaRPr>
          </a:p>
          <a:p>
            <a:pPr lvl="0">
              <a:spcBef>
                <a:spcPts val="0"/>
              </a:spcBef>
              <a:buClrTx/>
              <a:buFont typeface="Wingdings" panose="05000000000000000000" pitchFamily="2" charset="2"/>
              <a:buChar char="q"/>
            </a:pPr>
            <a:r>
              <a:rPr lang="pl-PL" b="1" dirty="0">
                <a:solidFill>
                  <a:schemeClr val="tx1"/>
                </a:solidFill>
              </a:rPr>
              <a:t>Nabór wniosków odbywa się w trybie naboru ciągłego. Ogłoszenie o rozpoczęciu naboru zamieszczone będzie na stronie </a:t>
            </a:r>
            <a:r>
              <a:rPr lang="pl-PL" b="1" dirty="0">
                <a:solidFill>
                  <a:schemeClr val="tx1"/>
                </a:solidFill>
                <a:hlinkClick r:id="rId2"/>
              </a:rPr>
              <a:t>www.nfosigw.gov.pl</a:t>
            </a:r>
            <a:endParaRPr lang="pl-PL" b="1" dirty="0">
              <a:solidFill>
                <a:schemeClr val="tx1"/>
              </a:solidFill>
            </a:endParaRPr>
          </a:p>
          <a:p>
            <a:pPr marL="0" lvl="0" indent="0">
              <a:spcBef>
                <a:spcPts val="0"/>
              </a:spcBef>
              <a:buClrTx/>
              <a:buNone/>
            </a:pPr>
            <a:endParaRPr lang="pl-PL" b="1" dirty="0">
              <a:solidFill>
                <a:schemeClr val="tx1"/>
              </a:solidFill>
            </a:endParaRPr>
          </a:p>
          <a:p>
            <a:pPr lvl="0">
              <a:spcBef>
                <a:spcPts val="0"/>
              </a:spcBef>
              <a:buClrTx/>
              <a:buFont typeface="Wingdings" panose="05000000000000000000" pitchFamily="2" charset="2"/>
              <a:buChar char="q"/>
            </a:pPr>
            <a:r>
              <a:rPr lang="pl-PL" b="1" dirty="0">
                <a:solidFill>
                  <a:schemeClr val="tx1"/>
                </a:solidFill>
              </a:rPr>
              <a:t>Formy dofinansowania </a:t>
            </a:r>
          </a:p>
          <a:p>
            <a:pPr marL="0" lvl="0" indent="0">
              <a:buClr>
                <a:srgbClr val="E78712"/>
              </a:buClr>
              <a:buNone/>
            </a:pPr>
            <a:r>
              <a:rPr lang="pl-PL" b="1" dirty="0">
                <a:solidFill>
                  <a:schemeClr val="tx1"/>
                </a:solidFill>
              </a:rPr>
              <a:t>       1) dotacja, </a:t>
            </a:r>
          </a:p>
          <a:p>
            <a:pPr marL="0" lvl="0" indent="0">
              <a:buClr>
                <a:srgbClr val="E78712"/>
              </a:buClr>
              <a:buNone/>
            </a:pPr>
            <a:r>
              <a:rPr lang="pl-PL" b="1" dirty="0">
                <a:solidFill>
                  <a:schemeClr val="tx1"/>
                </a:solidFill>
              </a:rPr>
              <a:t>       2) pożyczka. </a:t>
            </a:r>
          </a:p>
          <a:p>
            <a:endParaRPr lang="pl-PL" dirty="0"/>
          </a:p>
        </p:txBody>
      </p:sp>
    </p:spTree>
    <p:extLst>
      <p:ext uri="{BB962C8B-B14F-4D97-AF65-F5344CB8AC3E}">
        <p14:creationId xmlns:p14="http://schemas.microsoft.com/office/powerpoint/2010/main" val="427803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65646" y="559715"/>
            <a:ext cx="8911687" cy="728172"/>
          </a:xfrm>
        </p:spPr>
        <p:txBody>
          <a:bodyPr>
            <a:normAutofit fontScale="90000"/>
          </a:bodyPr>
          <a:lstStyle/>
          <a:p>
            <a:r>
              <a:rPr lang="pl-PL" sz="2800" b="1" dirty="0">
                <a:solidFill>
                  <a:srgbClr val="00B050"/>
                </a:solidFill>
              </a:rPr>
              <a:t>BOCIAN - Rozproszone, odnawialne źródła energii </a:t>
            </a:r>
            <a:r>
              <a:rPr lang="pl-PL" sz="3200" dirty="0">
                <a:solidFill>
                  <a:prstClr val="black">
                    <a:lumMod val="85000"/>
                    <a:lumOff val="15000"/>
                  </a:prstClr>
                </a:solidFill>
              </a:rPr>
              <a:t/>
            </a:r>
            <a:br>
              <a:rPr lang="pl-PL" sz="3200" dirty="0">
                <a:solidFill>
                  <a:prstClr val="black">
                    <a:lumMod val="85000"/>
                    <a:lumOff val="15000"/>
                  </a:prstClr>
                </a:solidFill>
              </a:rPr>
            </a:br>
            <a:endParaRPr lang="pl-PL" dirty="0"/>
          </a:p>
        </p:txBody>
      </p:sp>
      <p:sp>
        <p:nvSpPr>
          <p:cNvPr id="3" name="Symbol zastępczy zawartości 2"/>
          <p:cNvSpPr>
            <a:spLocks noGrp="1"/>
          </p:cNvSpPr>
          <p:nvPr>
            <p:ph idx="1"/>
          </p:nvPr>
        </p:nvSpPr>
        <p:spPr>
          <a:xfrm>
            <a:off x="1300767" y="1605565"/>
            <a:ext cx="10229604" cy="5052811"/>
          </a:xfrm>
        </p:spPr>
        <p:txBody>
          <a:bodyPr/>
          <a:lstStyle/>
          <a:p>
            <a:pPr lvl="0">
              <a:buClr>
                <a:srgbClr val="E78712"/>
              </a:buClr>
              <a:buFont typeface="Wingdings" panose="05000000000000000000" pitchFamily="2" charset="2"/>
              <a:buChar char="q"/>
            </a:pPr>
            <a:r>
              <a:rPr lang="pl-PL" sz="1500" b="1" dirty="0">
                <a:solidFill>
                  <a:schemeClr val="tx1"/>
                </a:solidFill>
              </a:rPr>
              <a:t>Cel programu - Ograniczenie lub uniknięcie emisji CO2 poprzez zwiększenie produkcji energii z instalacji wykorzystujących odnawialne źródła energii </a:t>
            </a:r>
          </a:p>
          <a:p>
            <a:pPr lvl="0">
              <a:buClr>
                <a:srgbClr val="E78712"/>
              </a:buClr>
              <a:buFont typeface="Wingdings" panose="05000000000000000000" pitchFamily="2" charset="2"/>
              <a:buChar char="q"/>
            </a:pPr>
            <a:r>
              <a:rPr lang="pl-PL" sz="1500" b="1" dirty="0">
                <a:solidFill>
                  <a:schemeClr val="tx1"/>
                </a:solidFill>
              </a:rPr>
              <a:t>Formy dofinansowania – pożyczka</a:t>
            </a:r>
          </a:p>
          <a:p>
            <a:pPr lvl="0">
              <a:buClr>
                <a:srgbClr val="E78712"/>
              </a:buClr>
              <a:buFont typeface="Wingdings" panose="05000000000000000000" pitchFamily="2" charset="2"/>
              <a:buChar char="q"/>
            </a:pPr>
            <a:r>
              <a:rPr lang="pl-PL" sz="1500" b="1" dirty="0">
                <a:solidFill>
                  <a:schemeClr val="tx1"/>
                </a:solidFill>
              </a:rPr>
              <a:t>kwota pożyczki: od 2 do 40 mln zł;</a:t>
            </a:r>
          </a:p>
          <a:p>
            <a:pPr lvl="0">
              <a:buClr>
                <a:srgbClr val="E78712"/>
              </a:buClr>
              <a:buFont typeface="Wingdings" panose="05000000000000000000" pitchFamily="2" charset="2"/>
              <a:buChar char="q"/>
            </a:pPr>
            <a:r>
              <a:rPr lang="pl-PL" sz="1500" b="1" dirty="0">
                <a:solidFill>
                  <a:schemeClr val="tx1"/>
                </a:solidFill>
              </a:rPr>
              <a:t>oprocentowanie pożyczki w skali roku wynosi WIBOR 3M -100 pkt bazowych, nie mniej niż 2%.</a:t>
            </a:r>
          </a:p>
          <a:p>
            <a:pPr lvl="0">
              <a:buClr>
                <a:srgbClr val="E78712"/>
              </a:buClr>
              <a:buFont typeface="Wingdings" panose="05000000000000000000" pitchFamily="2" charset="2"/>
              <a:buChar char="q"/>
            </a:pPr>
            <a:r>
              <a:rPr lang="pl-PL" sz="1500" b="1" dirty="0">
                <a:solidFill>
                  <a:schemeClr val="tx1"/>
                </a:solidFill>
              </a:rPr>
              <a:t>intensywność dofinansowania dla poszczególnych rodzajów przedsięwzięć:</a:t>
            </a:r>
          </a:p>
          <a:p>
            <a:pPr lvl="0">
              <a:buClr>
                <a:srgbClr val="E78712"/>
              </a:buClr>
            </a:pPr>
            <a:r>
              <a:rPr lang="pl-PL" sz="1500" b="1" dirty="0">
                <a:solidFill>
                  <a:schemeClr val="tx1"/>
                </a:solidFill>
              </a:rPr>
              <a:t>a) elektrownie wiatrowe – do 30 %,           b) systemy fotowoltaiczne – do 75 %, </a:t>
            </a:r>
          </a:p>
          <a:p>
            <a:pPr lvl="0">
              <a:buClr>
                <a:srgbClr val="E78712"/>
              </a:buClr>
            </a:pPr>
            <a:r>
              <a:rPr lang="pl-PL" sz="1400" b="1" dirty="0">
                <a:solidFill>
                  <a:schemeClr val="tx1"/>
                </a:solidFill>
              </a:rPr>
              <a:t>c) </a:t>
            </a:r>
            <a:r>
              <a:rPr lang="pl-PL" sz="1400" b="1" dirty="0" err="1">
                <a:solidFill>
                  <a:schemeClr val="tx1"/>
                </a:solidFill>
              </a:rPr>
              <a:t>biogazownie</a:t>
            </a:r>
            <a:r>
              <a:rPr lang="pl-PL" sz="1400" b="1" dirty="0">
                <a:solidFill>
                  <a:schemeClr val="tx1"/>
                </a:solidFill>
              </a:rPr>
              <a:t> rolnicze – do 75%, %,             d) małe elektrownie wodne – do 50 %, </a:t>
            </a:r>
          </a:p>
          <a:p>
            <a:pPr lvl="0">
              <a:buClr>
                <a:srgbClr val="E78712"/>
              </a:buClr>
            </a:pPr>
            <a:r>
              <a:rPr lang="pl-PL" sz="1500" b="1" dirty="0">
                <a:solidFill>
                  <a:schemeClr val="tx1"/>
                </a:solidFill>
              </a:rPr>
              <a:t>f) pozyskiwanie energii z wód geotermalnych – do 50</a:t>
            </a:r>
          </a:p>
          <a:p>
            <a:pPr lvl="0">
              <a:buClr>
                <a:srgbClr val="E78712"/>
              </a:buClr>
            </a:pPr>
            <a:r>
              <a:rPr lang="pl-PL" sz="1500" b="1" dirty="0">
                <a:solidFill>
                  <a:schemeClr val="tx1"/>
                </a:solidFill>
              </a:rPr>
              <a:t>g) źródła ciepła opalane biomasą – do 30 %, </a:t>
            </a:r>
          </a:p>
          <a:p>
            <a:pPr lvl="0">
              <a:buClr>
                <a:srgbClr val="E78712"/>
              </a:buClr>
            </a:pPr>
            <a:r>
              <a:rPr lang="pl-PL" sz="1500" b="1" dirty="0">
                <a:solidFill>
                  <a:schemeClr val="tx1"/>
                </a:solidFill>
              </a:rPr>
              <a:t>h) wytwarzanie energii elektrycznej w wysokosprawnej kogeneracji na biomasę – do 75 %; </a:t>
            </a:r>
          </a:p>
          <a:p>
            <a:pPr marL="0" lvl="0" indent="0">
              <a:buClr>
                <a:srgbClr val="E78712"/>
              </a:buClr>
              <a:buNone/>
            </a:pPr>
            <a:r>
              <a:rPr lang="pl-PL" sz="1500" b="1" dirty="0">
                <a:solidFill>
                  <a:schemeClr val="tx1"/>
                </a:solidFill>
              </a:rPr>
              <a:t>     kosztów kwalifikowanych przedsięwzięcia; </a:t>
            </a:r>
          </a:p>
          <a:p>
            <a:pPr lvl="0">
              <a:buClr>
                <a:srgbClr val="E78712"/>
              </a:buClr>
              <a:buFont typeface="Wingdings" panose="05000000000000000000" pitchFamily="2" charset="2"/>
              <a:buChar char="q"/>
            </a:pPr>
            <a:r>
              <a:rPr lang="pl-PL" sz="1500" b="1" dirty="0">
                <a:solidFill>
                  <a:schemeClr val="tx1"/>
                </a:solidFill>
              </a:rPr>
              <a:t>Okres wdrażania i wydatkowania środków – do 2020 roku</a:t>
            </a:r>
          </a:p>
          <a:p>
            <a:endParaRPr lang="pl-PL" dirty="0"/>
          </a:p>
        </p:txBody>
      </p:sp>
    </p:spTree>
    <p:extLst>
      <p:ext uri="{BB962C8B-B14F-4D97-AF65-F5344CB8AC3E}">
        <p14:creationId xmlns:p14="http://schemas.microsoft.com/office/powerpoint/2010/main" val="941729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01252" y="392290"/>
            <a:ext cx="9423063" cy="1024386"/>
          </a:xfrm>
        </p:spPr>
        <p:txBody>
          <a:bodyPr/>
          <a:lstStyle/>
          <a:p>
            <a:r>
              <a:rPr lang="pl-PL" sz="2800" b="1" dirty="0">
                <a:solidFill>
                  <a:srgbClr val="FF0000"/>
                </a:solidFill>
              </a:rPr>
              <a:t>KAWKA</a:t>
            </a:r>
            <a:r>
              <a:rPr lang="pl-PL" dirty="0">
                <a:solidFill>
                  <a:srgbClr val="FF0000"/>
                </a:solidFill>
              </a:rPr>
              <a:t> - </a:t>
            </a:r>
            <a:r>
              <a:rPr lang="pl-PL" sz="2000" dirty="0">
                <a:solidFill>
                  <a:srgbClr val="FF0000"/>
                </a:solidFill>
              </a:rPr>
              <a:t>Likwidacja niskiej emisji wspierająca wzrost efektywności energetycznej i rozwój rozproszonych odnawialnych źródeł energii </a:t>
            </a:r>
            <a:endParaRPr lang="pl-PL" dirty="0">
              <a:solidFill>
                <a:srgbClr val="FF0000"/>
              </a:solidFill>
            </a:endParaRPr>
          </a:p>
        </p:txBody>
      </p:sp>
      <p:sp>
        <p:nvSpPr>
          <p:cNvPr id="3" name="Symbol zastępczy zawartości 2"/>
          <p:cNvSpPr>
            <a:spLocks noGrp="1"/>
          </p:cNvSpPr>
          <p:nvPr>
            <p:ph idx="1"/>
          </p:nvPr>
        </p:nvSpPr>
        <p:spPr>
          <a:xfrm>
            <a:off x="1601253" y="1712890"/>
            <a:ext cx="9903360" cy="4803820"/>
          </a:xfrm>
        </p:spPr>
        <p:txBody>
          <a:bodyPr/>
          <a:lstStyle/>
          <a:p>
            <a:pPr lvl="0">
              <a:buClr>
                <a:srgbClr val="E78712"/>
              </a:buClr>
              <a:buFont typeface="Wingdings" panose="05000000000000000000" pitchFamily="2" charset="2"/>
              <a:buChar char="q"/>
            </a:pPr>
            <a:r>
              <a:rPr lang="pl-PL" sz="2000" b="1" dirty="0">
                <a:solidFill>
                  <a:schemeClr val="tx1"/>
                </a:solidFill>
              </a:rPr>
              <a:t>Część 1) Program pilotażowy</a:t>
            </a:r>
          </a:p>
          <a:p>
            <a:pPr lvl="0">
              <a:buClr>
                <a:srgbClr val="E78712"/>
              </a:buClr>
              <a:buFont typeface="Wingdings" panose="05000000000000000000" pitchFamily="2" charset="2"/>
              <a:buChar char="q"/>
            </a:pPr>
            <a:r>
              <a:rPr lang="pl-PL" sz="2000" b="1" dirty="0">
                <a:solidFill>
                  <a:schemeClr val="tx1"/>
                </a:solidFill>
              </a:rPr>
              <a:t>Budżet - 400 mln zł.</a:t>
            </a:r>
          </a:p>
          <a:p>
            <a:pPr lvl="0">
              <a:buClr>
                <a:srgbClr val="E78712"/>
              </a:buClr>
              <a:buFont typeface="Wingdings" panose="05000000000000000000" pitchFamily="2" charset="2"/>
              <a:buChar char="q"/>
            </a:pPr>
            <a:r>
              <a:rPr lang="pl-PL" sz="2000" b="1" dirty="0">
                <a:solidFill>
                  <a:schemeClr val="tx1"/>
                </a:solidFill>
              </a:rPr>
              <a:t>Okres wdrażania programu - do 31.12.2018 roku.</a:t>
            </a:r>
          </a:p>
          <a:p>
            <a:pPr lvl="0">
              <a:buClr>
                <a:srgbClr val="E78712"/>
              </a:buClr>
              <a:buFont typeface="Wingdings" panose="05000000000000000000" pitchFamily="2" charset="2"/>
              <a:buChar char="q"/>
            </a:pPr>
            <a:r>
              <a:rPr lang="pl-PL" sz="2000" b="1" dirty="0">
                <a:solidFill>
                  <a:schemeClr val="tx1"/>
                </a:solidFill>
              </a:rPr>
              <a:t>Forma dofinansowania - dotacja udzielana przez wojewódzkie fundusze ochrony środowiska i gospodarki wodnej ze środków udostępnionych przez </a:t>
            </a:r>
            <a:r>
              <a:rPr lang="pl-PL" sz="2000" b="1" dirty="0" err="1">
                <a:solidFill>
                  <a:schemeClr val="tx1"/>
                </a:solidFill>
              </a:rPr>
              <a:t>NFOŚiGW</a:t>
            </a:r>
            <a:r>
              <a:rPr lang="pl-PL" sz="2000" b="1" dirty="0">
                <a:solidFill>
                  <a:schemeClr val="tx1"/>
                </a:solidFill>
              </a:rPr>
              <a:t>. </a:t>
            </a:r>
          </a:p>
          <a:p>
            <a:pPr lvl="0">
              <a:buClr>
                <a:srgbClr val="E78712"/>
              </a:buClr>
              <a:buFont typeface="Wingdings" panose="05000000000000000000" pitchFamily="2" charset="2"/>
              <a:buChar char="q"/>
            </a:pPr>
            <a:r>
              <a:rPr lang="pl-PL" sz="2000" b="1" dirty="0">
                <a:solidFill>
                  <a:schemeClr val="tx1"/>
                </a:solidFill>
              </a:rPr>
              <a:t>Kwota dofinansowania wynosi do 90 % kosztów kwalifikowanych, w tym do 45% kosztów kwalifikowanych przedsięwzięcia ze środków udostępnionych przez </a:t>
            </a:r>
            <a:r>
              <a:rPr lang="pl-PL" sz="2000" b="1" dirty="0" err="1">
                <a:solidFill>
                  <a:schemeClr val="tx1"/>
                </a:solidFill>
              </a:rPr>
              <a:t>NFOŚiGW</a:t>
            </a:r>
            <a:r>
              <a:rPr lang="pl-PL" sz="2000" b="1" dirty="0">
                <a:solidFill>
                  <a:schemeClr val="tx1"/>
                </a:solidFill>
              </a:rPr>
              <a:t> w formie dotacji</a:t>
            </a:r>
          </a:p>
          <a:p>
            <a:pPr lvl="0">
              <a:buClr>
                <a:srgbClr val="E78712"/>
              </a:buClr>
              <a:buFont typeface="Wingdings" panose="05000000000000000000" pitchFamily="2" charset="2"/>
              <a:buChar char="q"/>
            </a:pPr>
            <a:r>
              <a:rPr lang="pl-PL" sz="2000" b="1" dirty="0">
                <a:solidFill>
                  <a:schemeClr val="tx1"/>
                </a:solidFill>
              </a:rPr>
              <a:t>Ogłoszenie o naborze wniosków składanych przez </a:t>
            </a:r>
            <a:r>
              <a:rPr lang="pl-PL" sz="2000" b="1" dirty="0" err="1">
                <a:solidFill>
                  <a:schemeClr val="tx1"/>
                </a:solidFill>
              </a:rPr>
              <a:t>WFOŚiGW</a:t>
            </a:r>
            <a:r>
              <a:rPr lang="pl-PL" sz="2000" b="1" dirty="0">
                <a:solidFill>
                  <a:schemeClr val="tx1"/>
                </a:solidFill>
              </a:rPr>
              <a:t> zamieszczane jest na stronie internetowej </a:t>
            </a:r>
            <a:r>
              <a:rPr lang="pl-PL" sz="2000" b="1" dirty="0" err="1">
                <a:solidFill>
                  <a:schemeClr val="tx1"/>
                </a:solidFill>
              </a:rPr>
              <a:t>NFOŚiGW</a:t>
            </a:r>
            <a:r>
              <a:rPr lang="pl-PL" sz="2000" b="1" dirty="0">
                <a:solidFill>
                  <a:schemeClr val="tx1"/>
                </a:solidFill>
              </a:rPr>
              <a:t>: www.nfosigw.gov.pl. </a:t>
            </a:r>
          </a:p>
          <a:p>
            <a:endParaRPr lang="pl-PL" dirty="0"/>
          </a:p>
        </p:txBody>
      </p:sp>
    </p:spTree>
    <p:extLst>
      <p:ext uri="{BB962C8B-B14F-4D97-AF65-F5344CB8AC3E}">
        <p14:creationId xmlns:p14="http://schemas.microsoft.com/office/powerpoint/2010/main" val="2447675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4283" y="508200"/>
            <a:ext cx="8911687" cy="856960"/>
          </a:xfrm>
        </p:spPr>
        <p:txBody>
          <a:bodyPr/>
          <a:lstStyle/>
          <a:p>
            <a:r>
              <a:rPr lang="pl-PL" b="1" dirty="0">
                <a:solidFill>
                  <a:srgbClr val="C00000"/>
                </a:solidFill>
              </a:rPr>
              <a:t>SOWA</a:t>
            </a:r>
            <a:r>
              <a:rPr lang="pl-PL" dirty="0">
                <a:solidFill>
                  <a:srgbClr val="C00000"/>
                </a:solidFill>
              </a:rPr>
              <a:t> – </a:t>
            </a:r>
            <a:r>
              <a:rPr lang="pl-PL" sz="2800" dirty="0">
                <a:solidFill>
                  <a:srgbClr val="C00000"/>
                </a:solidFill>
              </a:rPr>
              <a:t>Energooszczędne oświetlenie uliczne</a:t>
            </a:r>
            <a:endParaRPr lang="pl-PL" dirty="0">
              <a:solidFill>
                <a:srgbClr val="C00000"/>
              </a:solidFill>
            </a:endParaRPr>
          </a:p>
        </p:txBody>
      </p:sp>
      <p:sp>
        <p:nvSpPr>
          <p:cNvPr id="3" name="Symbol zastępczy zawartości 2"/>
          <p:cNvSpPr>
            <a:spLocks noGrp="1"/>
          </p:cNvSpPr>
          <p:nvPr>
            <p:ph idx="1"/>
          </p:nvPr>
        </p:nvSpPr>
        <p:spPr>
          <a:xfrm>
            <a:off x="1815921" y="2133599"/>
            <a:ext cx="9688691" cy="4305837"/>
          </a:xfrm>
        </p:spPr>
        <p:txBody>
          <a:bodyPr/>
          <a:lstStyle/>
          <a:p>
            <a:pPr lvl="0">
              <a:buClr>
                <a:srgbClr val="E78712"/>
              </a:buClr>
            </a:pPr>
            <a:r>
              <a:rPr lang="pl-PL" sz="2000" b="1" dirty="0">
                <a:solidFill>
                  <a:schemeClr val="tx1"/>
                </a:solidFill>
              </a:rPr>
              <a:t>Budżet - 160 mln zł </a:t>
            </a:r>
          </a:p>
          <a:p>
            <a:pPr lvl="0">
              <a:buClr>
                <a:srgbClr val="E78712"/>
              </a:buClr>
            </a:pPr>
            <a:r>
              <a:rPr lang="pl-PL" sz="2000" b="1" dirty="0">
                <a:solidFill>
                  <a:schemeClr val="tx1"/>
                </a:solidFill>
              </a:rPr>
              <a:t>Okres wdrażania programu: od 01.01.2012 r. do 31.12.2015 r.,</a:t>
            </a:r>
          </a:p>
          <a:p>
            <a:pPr lvl="0">
              <a:buClr>
                <a:srgbClr val="E78712"/>
              </a:buClr>
            </a:pPr>
            <a:r>
              <a:rPr lang="pl-PL" sz="2000" b="1" dirty="0">
                <a:solidFill>
                  <a:schemeClr val="tx1"/>
                </a:solidFill>
              </a:rPr>
              <a:t>Forma dofinansowania -  dotacja;</a:t>
            </a:r>
          </a:p>
          <a:p>
            <a:pPr lvl="0">
              <a:buClr>
                <a:srgbClr val="E78712"/>
              </a:buClr>
            </a:pPr>
            <a:r>
              <a:rPr lang="pl-PL" sz="2000" b="1" dirty="0">
                <a:solidFill>
                  <a:schemeClr val="tx1"/>
                </a:solidFill>
              </a:rPr>
              <a:t>Dofinansowanie w konkursie będzie udzielane w formie dotacji ze środków GIS lub innych środków </a:t>
            </a:r>
            <a:r>
              <a:rPr lang="pl-PL" sz="2000" b="1" dirty="0" err="1">
                <a:solidFill>
                  <a:schemeClr val="tx1"/>
                </a:solidFill>
              </a:rPr>
              <a:t>NFOŚiGW</a:t>
            </a:r>
            <a:r>
              <a:rPr lang="pl-PL" sz="2000" b="1" dirty="0">
                <a:solidFill>
                  <a:schemeClr val="tx1"/>
                </a:solidFill>
              </a:rPr>
              <a:t> do 45 % kosztów kwalifikowanych. </a:t>
            </a:r>
          </a:p>
          <a:p>
            <a:pPr lvl="0">
              <a:buClr>
                <a:srgbClr val="E78712"/>
              </a:buClr>
            </a:pPr>
            <a:r>
              <a:rPr lang="pl-PL" sz="2000" b="1" dirty="0">
                <a:solidFill>
                  <a:schemeClr val="tx1"/>
                </a:solidFill>
              </a:rPr>
              <a:t>O dofinansowanie mogą ubiegać się jednostki samorządu terytorialnego;</a:t>
            </a:r>
          </a:p>
          <a:p>
            <a:pPr lvl="0">
              <a:buClr>
                <a:srgbClr val="E78712"/>
              </a:buClr>
            </a:pPr>
            <a:r>
              <a:rPr lang="pl-PL" sz="2000" b="1" dirty="0">
                <a:solidFill>
                  <a:schemeClr val="tx1"/>
                </a:solidFill>
              </a:rPr>
              <a:t>Ogłoszenie o naborze wniosków zamieszcza się na stronie internetowej </a:t>
            </a:r>
          </a:p>
          <a:p>
            <a:pPr marL="0" lvl="0" indent="0">
              <a:buClr>
                <a:srgbClr val="E78712"/>
              </a:buClr>
              <a:buNone/>
            </a:pPr>
            <a:r>
              <a:rPr lang="pl-PL" sz="2000" b="1" dirty="0">
                <a:solidFill>
                  <a:schemeClr val="tx1"/>
                </a:solidFill>
                <a:hlinkClick r:id="rId2"/>
              </a:rPr>
              <a:t>     www.nfosigw.gov.pl</a:t>
            </a:r>
            <a:endParaRPr lang="pl-PL" sz="2000" b="1" dirty="0">
              <a:solidFill>
                <a:schemeClr val="tx1"/>
              </a:solidFill>
            </a:endParaRPr>
          </a:p>
          <a:p>
            <a:endParaRPr lang="pl-PL" dirty="0"/>
          </a:p>
        </p:txBody>
      </p:sp>
    </p:spTree>
    <p:extLst>
      <p:ext uri="{BB962C8B-B14F-4D97-AF65-F5344CB8AC3E}">
        <p14:creationId xmlns:p14="http://schemas.microsoft.com/office/powerpoint/2010/main" val="135232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5798" y="533958"/>
            <a:ext cx="8911687" cy="766808"/>
          </a:xfrm>
        </p:spPr>
        <p:txBody>
          <a:bodyPr/>
          <a:lstStyle/>
          <a:p>
            <a:r>
              <a:rPr lang="pl-PL" b="1" dirty="0">
                <a:solidFill>
                  <a:srgbClr val="0070C0"/>
                </a:solidFill>
              </a:rPr>
              <a:t>GAZELA</a:t>
            </a:r>
            <a:r>
              <a:rPr lang="pl-PL" dirty="0">
                <a:solidFill>
                  <a:srgbClr val="0070C0"/>
                </a:solidFill>
              </a:rPr>
              <a:t> - </a:t>
            </a:r>
            <a:r>
              <a:rPr lang="pl-PL" sz="2800" dirty="0">
                <a:solidFill>
                  <a:srgbClr val="0070C0"/>
                </a:solidFill>
              </a:rPr>
              <a:t>niskoemisyjny transport miejski </a:t>
            </a:r>
            <a:endParaRPr lang="pl-PL" dirty="0">
              <a:solidFill>
                <a:srgbClr val="0070C0"/>
              </a:solidFill>
            </a:endParaRPr>
          </a:p>
        </p:txBody>
      </p:sp>
      <p:sp>
        <p:nvSpPr>
          <p:cNvPr id="3" name="Symbol zastępczy zawartości 2"/>
          <p:cNvSpPr>
            <a:spLocks noGrp="1"/>
          </p:cNvSpPr>
          <p:nvPr>
            <p:ph idx="1"/>
          </p:nvPr>
        </p:nvSpPr>
        <p:spPr>
          <a:xfrm>
            <a:off x="2589212" y="2416936"/>
            <a:ext cx="8915400" cy="3172496"/>
          </a:xfrm>
        </p:spPr>
        <p:txBody>
          <a:bodyPr/>
          <a:lstStyle/>
          <a:p>
            <a:pPr lvl="0">
              <a:buClr>
                <a:srgbClr val="E78712"/>
              </a:buClr>
            </a:pPr>
            <a:r>
              <a:rPr lang="pl-PL" sz="2400" b="1" dirty="0">
                <a:solidFill>
                  <a:schemeClr val="tx1"/>
                </a:solidFill>
              </a:rPr>
              <a:t>Budżet – 80 mln. zł</a:t>
            </a:r>
          </a:p>
          <a:p>
            <a:pPr lvl="0">
              <a:buClr>
                <a:srgbClr val="E78712"/>
              </a:buClr>
            </a:pPr>
            <a:r>
              <a:rPr lang="pl-PL" sz="2400" b="1" dirty="0">
                <a:solidFill>
                  <a:schemeClr val="tx1"/>
                </a:solidFill>
              </a:rPr>
              <a:t>Okres wdrażania programu: od 01.01.2012 r. do 31.12.2015 r.,</a:t>
            </a:r>
          </a:p>
          <a:p>
            <a:pPr lvl="0">
              <a:buClr>
                <a:srgbClr val="E78712"/>
              </a:buClr>
            </a:pPr>
            <a:r>
              <a:rPr lang="pl-PL" sz="2400" b="1" dirty="0">
                <a:solidFill>
                  <a:schemeClr val="tx1"/>
                </a:solidFill>
              </a:rPr>
              <a:t>Forma dofinansowania -  dotacja;</a:t>
            </a:r>
          </a:p>
          <a:p>
            <a:pPr lvl="0">
              <a:buClr>
                <a:srgbClr val="E78712"/>
              </a:buClr>
            </a:pPr>
            <a:r>
              <a:rPr lang="pl-PL" sz="2400" b="1" dirty="0">
                <a:solidFill>
                  <a:schemeClr val="tx1"/>
                </a:solidFill>
              </a:rPr>
              <a:t>Regulamin wraz z załącznikami dostępny jest na stronie </a:t>
            </a:r>
            <a:r>
              <a:rPr lang="pl-PL" sz="2400" b="1" dirty="0">
                <a:solidFill>
                  <a:schemeClr val="tx1"/>
                </a:solidFill>
                <a:hlinkClick r:id="rId2"/>
              </a:rPr>
              <a:t>http://www.nfosigw.gov.pl</a:t>
            </a:r>
            <a:endParaRPr lang="pl-PL" sz="2400" b="1" dirty="0">
              <a:solidFill>
                <a:schemeClr val="tx1"/>
              </a:solidFill>
            </a:endParaRPr>
          </a:p>
          <a:p>
            <a:endParaRPr lang="pl-PL" dirty="0"/>
          </a:p>
        </p:txBody>
      </p:sp>
    </p:spTree>
    <p:extLst>
      <p:ext uri="{BB962C8B-B14F-4D97-AF65-F5344CB8AC3E}">
        <p14:creationId xmlns:p14="http://schemas.microsoft.com/office/powerpoint/2010/main" val="151988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7313" y="585474"/>
            <a:ext cx="8911687" cy="753929"/>
          </a:xfrm>
        </p:spPr>
        <p:txBody>
          <a:bodyPr/>
          <a:lstStyle/>
          <a:p>
            <a:r>
              <a:rPr lang="pl-PL" b="1" dirty="0">
                <a:latin typeface="Bookman Old Style" pitchFamily="18" charset="0"/>
              </a:rPr>
              <a:t>W którym kierunki idziemy ?</a:t>
            </a:r>
            <a:endParaRPr lang="pl-PL" dirty="0"/>
          </a:p>
        </p:txBody>
      </p:sp>
      <p:sp>
        <p:nvSpPr>
          <p:cNvPr id="3" name="Symbol zastępczy zawartości 2"/>
          <p:cNvSpPr>
            <a:spLocks noGrp="1"/>
          </p:cNvSpPr>
          <p:nvPr>
            <p:ph sz="half" idx="1"/>
          </p:nvPr>
        </p:nvSpPr>
        <p:spPr>
          <a:xfrm>
            <a:off x="862885" y="1932743"/>
            <a:ext cx="6040191" cy="4712756"/>
          </a:xfrm>
        </p:spPr>
        <p:txBody>
          <a:bodyPr>
            <a:normAutofit fontScale="77500" lnSpcReduction="20000"/>
          </a:bodyPr>
          <a:lstStyle/>
          <a:p>
            <a:pPr algn="just" defTabSz="914400">
              <a:spcBef>
                <a:spcPts val="700"/>
              </a:spcBef>
              <a:buClr>
                <a:srgbClr val="DD8047"/>
              </a:buClr>
              <a:buSzPct val="60000"/>
              <a:buFontTx/>
              <a:buChar char="-"/>
            </a:pPr>
            <a:r>
              <a:rPr lang="pl-PL" sz="2800" dirty="0" smtClean="0">
                <a:solidFill>
                  <a:srgbClr val="FF0000"/>
                </a:solidFill>
                <a:latin typeface="Bookman Old Style" pitchFamily="18" charset="0"/>
              </a:rPr>
              <a:t>Czy </a:t>
            </a:r>
            <a:r>
              <a:rPr lang="pl-PL" sz="2800" dirty="0">
                <a:solidFill>
                  <a:srgbClr val="FF0000"/>
                </a:solidFill>
                <a:latin typeface="Bookman Old Style" pitchFamily="18" charset="0"/>
              </a:rPr>
              <a:t>lepiej dalej wspierać budowę wielkich elektrowni węglowych, które coraz częściej będą pracowały na importowanym węglu i jeszcze bardziej wzmacniać ten scentralizowany system przez budowę elektrowni jądrowych? </a:t>
            </a:r>
            <a:r>
              <a:rPr lang="pl-PL" sz="2800" dirty="0" smtClean="0">
                <a:latin typeface="Bookman Old Style" pitchFamily="18" charset="0"/>
              </a:rPr>
              <a:t>– </a:t>
            </a:r>
          </a:p>
          <a:p>
            <a:pPr algn="just" defTabSz="914400">
              <a:spcBef>
                <a:spcPts val="700"/>
              </a:spcBef>
              <a:buClr>
                <a:srgbClr val="DD8047"/>
              </a:buClr>
              <a:buSzPct val="60000"/>
              <a:buFontTx/>
              <a:buChar char="-"/>
            </a:pPr>
            <a:r>
              <a:rPr lang="pl-PL" sz="2800" dirty="0" smtClean="0">
                <a:solidFill>
                  <a:srgbClr val="002060"/>
                </a:solidFill>
                <a:latin typeface="Bookman Old Style" pitchFamily="18" charset="0"/>
              </a:rPr>
              <a:t>Czy </a:t>
            </a:r>
            <a:r>
              <a:rPr lang="pl-PL" sz="2800" dirty="0">
                <a:solidFill>
                  <a:srgbClr val="002060"/>
                </a:solidFill>
                <a:latin typeface="Bookman Old Style" pitchFamily="18" charset="0"/>
              </a:rPr>
              <a:t>może raczej promować systemy rozproszone, niewielkie, inteligentne i zapewniające w znacznie większym stopniu bezpieczeństwo energetyczne w skali lokalnej i krajowej, które dają dziesiątki tysięcy miejsc pracy oraz szanse na rozwój nowych gałęzi przemysłu o dużych możliwościach eksportowych?</a:t>
            </a:r>
          </a:p>
          <a:p>
            <a:pPr lvl="0" algn="just" defTabSz="914400">
              <a:spcBef>
                <a:spcPts val="700"/>
              </a:spcBef>
              <a:buClr>
                <a:srgbClr val="DD8047"/>
              </a:buClr>
              <a:buSzPct val="60000"/>
              <a:buFontTx/>
              <a:buChar char="-"/>
            </a:pPr>
            <a:endParaRPr lang="pl-PL" sz="2600" dirty="0" smtClean="0">
              <a:solidFill>
                <a:srgbClr val="FF0000"/>
              </a:solidFill>
              <a:latin typeface="Bookman Old Style" pitchFamily="18" charset="0"/>
            </a:endParaRPr>
          </a:p>
          <a:p>
            <a:pPr lvl="0" algn="just" defTabSz="914400">
              <a:spcBef>
                <a:spcPts val="700"/>
              </a:spcBef>
              <a:buClr>
                <a:srgbClr val="DD8047"/>
              </a:buClr>
              <a:buSzPct val="60000"/>
              <a:buFontTx/>
              <a:buChar char="-"/>
            </a:pPr>
            <a:endParaRPr lang="pl-PL" sz="2600" dirty="0">
              <a:solidFill>
                <a:srgbClr val="FF0000"/>
              </a:solidFill>
              <a:latin typeface="Bookman Old Style" pitchFamily="18" charset="0"/>
            </a:endParaRPr>
          </a:p>
          <a:p>
            <a:endParaRPr lang="pl-PL" dirty="0"/>
          </a:p>
        </p:txBody>
      </p:sp>
      <p:sp>
        <p:nvSpPr>
          <p:cNvPr id="5" name="Prostokąt 4"/>
          <p:cNvSpPr/>
          <p:nvPr/>
        </p:nvSpPr>
        <p:spPr>
          <a:xfrm>
            <a:off x="1780839" y="1339403"/>
            <a:ext cx="3863558" cy="369332"/>
          </a:xfrm>
          <a:prstGeom prst="rect">
            <a:avLst/>
          </a:prstGeom>
        </p:spPr>
        <p:txBody>
          <a:bodyPr wrap="none">
            <a:spAutoFit/>
          </a:bodyPr>
          <a:lstStyle/>
          <a:p>
            <a:r>
              <a:rPr lang="pl-PL" b="1" dirty="0"/>
              <a:t>Główny problem stanowi </a:t>
            </a:r>
            <a:r>
              <a:rPr lang="pl-PL" b="1" dirty="0" smtClean="0"/>
              <a:t>wybór</a:t>
            </a:r>
            <a:r>
              <a:rPr lang="pl-PL" b="1" dirty="0"/>
              <a:t>: </a:t>
            </a:r>
          </a:p>
        </p:txBody>
      </p:sp>
      <p:pic>
        <p:nvPicPr>
          <p:cNvPr id="6" name="Symbol zastępczy zawartości 5"/>
          <p:cNvPicPr>
            <a:picLocks noGrp="1" noChangeAspect="1"/>
          </p:cNvPicPr>
          <p:nvPr>
            <p:ph sz="half" idx="2"/>
          </p:nvPr>
        </p:nvPicPr>
        <p:blipFill>
          <a:blip r:embed="rId2"/>
          <a:stretch>
            <a:fillRect/>
          </a:stretch>
        </p:blipFill>
        <p:spPr>
          <a:xfrm>
            <a:off x="7294406" y="1827131"/>
            <a:ext cx="4313238" cy="2088047"/>
          </a:xfrm>
          <a:prstGeom prst="rect">
            <a:avLst/>
          </a:prstGeom>
        </p:spPr>
      </p:pic>
      <p:pic>
        <p:nvPicPr>
          <p:cNvPr id="7" name="Symbol zastępczy zawartości 4"/>
          <p:cNvPicPr>
            <a:picLocks noChangeAspect="1"/>
          </p:cNvPicPr>
          <p:nvPr/>
        </p:nvPicPr>
        <p:blipFill>
          <a:blip r:embed="rId3"/>
          <a:stretch>
            <a:fillRect/>
          </a:stretch>
        </p:blipFill>
        <p:spPr>
          <a:xfrm>
            <a:off x="7448953" y="4087373"/>
            <a:ext cx="4313238" cy="2133719"/>
          </a:xfrm>
          <a:prstGeom prst="rect">
            <a:avLst/>
          </a:prstGeom>
        </p:spPr>
      </p:pic>
      <p:pic>
        <p:nvPicPr>
          <p:cNvPr id="9" name="Obraz 8" descr="Dwutlenek węgla trzeba będzie &quot;odsysać&quot;?"/>
          <p:cNvPicPr/>
          <p:nvPr/>
        </p:nvPicPr>
        <p:blipFill>
          <a:blip r:embed="rId4">
            <a:extLst>
              <a:ext uri="{28A0092B-C50C-407E-A947-70E740481C1C}">
                <a14:useLocalDpi xmlns:a14="http://schemas.microsoft.com/office/drawing/2010/main" val="0"/>
              </a:ext>
            </a:extLst>
          </a:blip>
          <a:srcRect/>
          <a:stretch>
            <a:fillRect/>
          </a:stretch>
        </p:blipFill>
        <p:spPr bwMode="auto">
          <a:xfrm>
            <a:off x="7294406" y="1827131"/>
            <a:ext cx="4313238" cy="2260242"/>
          </a:xfrm>
          <a:prstGeom prst="rect">
            <a:avLst/>
          </a:prstGeom>
          <a:noFill/>
          <a:ln>
            <a:noFill/>
          </a:ln>
        </p:spPr>
      </p:pic>
    </p:spTree>
    <p:extLst>
      <p:ext uri="{BB962C8B-B14F-4D97-AF65-F5344CB8AC3E}">
        <p14:creationId xmlns:p14="http://schemas.microsoft.com/office/powerpoint/2010/main" val="3214200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0041" y="546837"/>
            <a:ext cx="8911687" cy="844082"/>
          </a:xfrm>
        </p:spPr>
        <p:txBody>
          <a:bodyPr/>
          <a:lstStyle/>
          <a:p>
            <a:r>
              <a:rPr lang="pl-PL" b="1" dirty="0">
                <a:solidFill>
                  <a:srgbClr val="849276">
                    <a:lumMod val="75000"/>
                  </a:srgbClr>
                </a:solidFill>
                <a:latin typeface="Arial" panose="020B0604020202020204" pitchFamily="34" charset="0"/>
              </a:rPr>
              <a:t>GIS - </a:t>
            </a:r>
            <a:r>
              <a:rPr lang="pl-PL" sz="2800" b="1" dirty="0">
                <a:solidFill>
                  <a:srgbClr val="849276">
                    <a:lumMod val="75000"/>
                  </a:srgbClr>
                </a:solidFill>
                <a:latin typeface="Arial" panose="020B0604020202020204" pitchFamily="34" charset="0"/>
              </a:rPr>
              <a:t>System Zielonych Inwestycji </a:t>
            </a:r>
            <a:endParaRPr lang="pl-PL" dirty="0"/>
          </a:p>
        </p:txBody>
      </p:sp>
      <p:sp>
        <p:nvSpPr>
          <p:cNvPr id="3" name="Symbol zastępczy zawartości 2"/>
          <p:cNvSpPr>
            <a:spLocks noGrp="1"/>
          </p:cNvSpPr>
          <p:nvPr>
            <p:ph idx="1"/>
          </p:nvPr>
        </p:nvSpPr>
        <p:spPr>
          <a:xfrm>
            <a:off x="2034861" y="1390919"/>
            <a:ext cx="9800823" cy="5100033"/>
          </a:xfrm>
        </p:spPr>
        <p:txBody>
          <a:bodyPr>
            <a:normAutofit lnSpcReduction="10000"/>
          </a:bodyPr>
          <a:lstStyle/>
          <a:p>
            <a:pPr lvl="0">
              <a:buClr>
                <a:srgbClr val="E78712"/>
              </a:buClr>
            </a:pPr>
            <a:r>
              <a:rPr lang="pl-PL" b="1" dirty="0">
                <a:solidFill>
                  <a:srgbClr val="474747"/>
                </a:solidFill>
              </a:rPr>
              <a:t>System zielonych inwestycji (GIS – Green Investment </a:t>
            </a:r>
            <a:r>
              <a:rPr lang="pl-PL" b="1" dirty="0" err="1">
                <a:solidFill>
                  <a:srgbClr val="474747"/>
                </a:solidFill>
              </a:rPr>
              <a:t>Scheme</a:t>
            </a:r>
            <a:r>
              <a:rPr lang="pl-PL" b="1" dirty="0">
                <a:solidFill>
                  <a:srgbClr val="474747"/>
                </a:solidFill>
              </a:rPr>
              <a:t>) jest pochodną mechanizmu handlu uprawnieniami do emisji.</a:t>
            </a:r>
            <a:endParaRPr lang="pl-PL" b="1" dirty="0">
              <a:solidFill>
                <a:prstClr val="black">
                  <a:lumMod val="75000"/>
                  <a:lumOff val="25000"/>
                </a:prstClr>
              </a:solidFill>
            </a:endParaRPr>
          </a:p>
          <a:p>
            <a:pPr lvl="0">
              <a:buClr>
                <a:srgbClr val="E78712"/>
              </a:buClr>
            </a:pPr>
            <a:r>
              <a:rPr lang="pl-PL" b="1" dirty="0" err="1">
                <a:solidFill>
                  <a:prstClr val="black">
                    <a:lumMod val="75000"/>
                    <a:lumOff val="25000"/>
                  </a:prstClr>
                </a:solidFill>
              </a:rPr>
              <a:t>NFOŚiGW</a:t>
            </a:r>
            <a:r>
              <a:rPr lang="pl-PL" b="1" dirty="0">
                <a:solidFill>
                  <a:prstClr val="black">
                    <a:lumMod val="75000"/>
                    <a:lumOff val="25000"/>
                  </a:prstClr>
                </a:solidFill>
              </a:rPr>
              <a:t> w ramach niniejszego konkursu przeznacza środki w łącznej wysokości 80 mln zł na dofinansowanie przedsięwzięć w formie dotacji. </a:t>
            </a:r>
          </a:p>
          <a:p>
            <a:pPr lvl="0">
              <a:buClr>
                <a:srgbClr val="E78712"/>
              </a:buClr>
            </a:pPr>
            <a:r>
              <a:rPr lang="pl-PL" b="1" dirty="0">
                <a:solidFill>
                  <a:prstClr val="black">
                    <a:lumMod val="75000"/>
                    <a:lumOff val="25000"/>
                  </a:prstClr>
                </a:solidFill>
              </a:rPr>
              <a:t>Okres wdrażania programu - od 01.01.2012 r. do 31.12.2015 r.,</a:t>
            </a:r>
          </a:p>
          <a:p>
            <a:pPr lvl="0">
              <a:buClr>
                <a:srgbClr val="E78712"/>
              </a:buClr>
            </a:pPr>
            <a:r>
              <a:rPr lang="pl-PL" b="1" dirty="0">
                <a:solidFill>
                  <a:prstClr val="black">
                    <a:lumMod val="75000"/>
                    <a:lumOff val="25000"/>
                  </a:prstClr>
                </a:solidFill>
              </a:rPr>
              <a:t>Dofinansowanie w konkursie będzie udzielane w formie dotacji ze środków GIS lub innych środków </a:t>
            </a:r>
            <a:r>
              <a:rPr lang="pl-PL" b="1" dirty="0" err="1">
                <a:solidFill>
                  <a:prstClr val="black">
                    <a:lumMod val="75000"/>
                    <a:lumOff val="25000"/>
                  </a:prstClr>
                </a:solidFill>
              </a:rPr>
              <a:t>NFOŚiGW</a:t>
            </a:r>
            <a:r>
              <a:rPr lang="pl-PL" b="1" dirty="0">
                <a:solidFill>
                  <a:prstClr val="black">
                    <a:lumMod val="75000"/>
                    <a:lumOff val="25000"/>
                  </a:prstClr>
                </a:solidFill>
              </a:rPr>
              <a:t> do 100% kosztów kwalifikowanych przedsięwzięcia</a:t>
            </a:r>
          </a:p>
          <a:p>
            <a:pPr lvl="0">
              <a:buClr>
                <a:srgbClr val="E78712"/>
              </a:buClr>
              <a:buFont typeface="Wingdings" panose="05000000000000000000" pitchFamily="2" charset="2"/>
              <a:buChar char="q"/>
            </a:pPr>
            <a:r>
              <a:rPr lang="pl-PL" sz="1700" b="1" dirty="0">
                <a:solidFill>
                  <a:srgbClr val="C00000"/>
                </a:solidFill>
              </a:rPr>
              <a:t>Programy priorytetowe GIS</a:t>
            </a:r>
          </a:p>
          <a:p>
            <a:pPr lvl="0">
              <a:buClr>
                <a:srgbClr val="E78712"/>
              </a:buClr>
              <a:buFont typeface="Wingdings 3" charset="2"/>
              <a:buAutoNum type="arabicPeriod"/>
            </a:pPr>
            <a:r>
              <a:rPr lang="pl-PL" sz="1700" b="1" dirty="0">
                <a:solidFill>
                  <a:srgbClr val="C00000"/>
                </a:solidFill>
              </a:rPr>
              <a:t>Zarządzanie energią w budynkach użyteczności publicznej</a:t>
            </a:r>
          </a:p>
          <a:p>
            <a:pPr lvl="0">
              <a:buClr>
                <a:srgbClr val="E78712"/>
              </a:buClr>
              <a:buFont typeface="Wingdings 3" charset="2"/>
              <a:buAutoNum type="arabicPeriod"/>
            </a:pPr>
            <a:r>
              <a:rPr lang="pl-PL" sz="1700" b="1" dirty="0" err="1">
                <a:solidFill>
                  <a:srgbClr val="C00000"/>
                </a:solidFill>
              </a:rPr>
              <a:t>Biogazownie</a:t>
            </a:r>
            <a:r>
              <a:rPr lang="pl-PL" sz="1700" b="1" dirty="0">
                <a:solidFill>
                  <a:srgbClr val="C00000"/>
                </a:solidFill>
              </a:rPr>
              <a:t> rolnicze</a:t>
            </a:r>
          </a:p>
          <a:p>
            <a:pPr lvl="0">
              <a:buClr>
                <a:srgbClr val="E78712"/>
              </a:buClr>
              <a:buFont typeface="Wingdings 3" charset="2"/>
              <a:buAutoNum type="arabicPeriod"/>
            </a:pPr>
            <a:r>
              <a:rPr lang="pl-PL" sz="1700" b="1" dirty="0">
                <a:solidFill>
                  <a:srgbClr val="C00000"/>
                </a:solidFill>
              </a:rPr>
              <a:t>Elektrociepłownie i ciepłownie na biomasę</a:t>
            </a:r>
          </a:p>
          <a:p>
            <a:pPr lvl="0">
              <a:buClr>
                <a:srgbClr val="E78712"/>
              </a:buClr>
              <a:buFont typeface="Wingdings 3" charset="2"/>
              <a:buAutoNum type="arabicPeriod"/>
            </a:pPr>
            <a:r>
              <a:rPr lang="pl-PL" sz="1700" b="1" dirty="0">
                <a:solidFill>
                  <a:srgbClr val="C00000"/>
                </a:solidFill>
              </a:rPr>
              <a:t>4. Budowa, rozbudowa i przebudowa sieci elektroenergetycznych w celu przyłączenia źródeł wytwórczych energetyki wiatrowej (OZE)</a:t>
            </a:r>
          </a:p>
          <a:p>
            <a:pPr lvl="0">
              <a:buClr>
                <a:srgbClr val="E78712"/>
              </a:buClr>
              <a:buFont typeface="Wingdings 3" charset="2"/>
              <a:buAutoNum type="arabicPeriod"/>
            </a:pPr>
            <a:r>
              <a:rPr lang="pl-PL" sz="1700" b="1" dirty="0">
                <a:solidFill>
                  <a:srgbClr val="C00000"/>
                </a:solidFill>
              </a:rPr>
              <a:t>5. Zarządzanie energią w budynkach wybranych podmiotów sektora finansów publicznych</a:t>
            </a:r>
          </a:p>
          <a:p>
            <a:endParaRPr lang="pl-PL" dirty="0"/>
          </a:p>
        </p:txBody>
      </p:sp>
    </p:spTree>
    <p:extLst>
      <p:ext uri="{BB962C8B-B14F-4D97-AF65-F5344CB8AC3E}">
        <p14:creationId xmlns:p14="http://schemas.microsoft.com/office/powerpoint/2010/main" val="4048126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635617" y="727399"/>
            <a:ext cx="9710669" cy="501675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2800" b="1" i="0" u="none" strike="noStrike" kern="0" cap="none" spc="0" normalizeH="0" baseline="0" noProof="0" dirty="0" smtClean="0">
              <a:ln>
                <a:noFill/>
              </a:ln>
              <a:solidFill>
                <a:srgbClr val="FF0000"/>
              </a:solidFill>
              <a:effectLst/>
              <a:uLnTx/>
              <a:uFillTx/>
            </a:endParaRPr>
          </a:p>
          <a:p>
            <a:pPr lvl="0" algn="ctr"/>
            <a:r>
              <a:rPr lang="pl-PL" sz="3200" b="1" dirty="0">
                <a:solidFill>
                  <a:srgbClr val="0070C0"/>
                </a:solidFill>
              </a:rPr>
              <a:t>Wsparcie gospodarki niskoemisyjnej </a:t>
            </a:r>
          </a:p>
          <a:p>
            <a:pPr lvl="0" algn="ctr"/>
            <a:r>
              <a:rPr lang="pl-PL" sz="3200" b="1" dirty="0">
                <a:solidFill>
                  <a:srgbClr val="0070C0"/>
                </a:solidFill>
              </a:rPr>
              <a:t>w ramach Programu Infrastruktura i Środowisko </a:t>
            </a:r>
          </a:p>
          <a:p>
            <a:pPr lvl="0" algn="ctr"/>
            <a:r>
              <a:rPr lang="pl-PL" sz="3200" b="1" dirty="0">
                <a:solidFill>
                  <a:srgbClr val="0070C0"/>
                </a:solidFill>
              </a:rPr>
              <a:t>2014 -2020</a:t>
            </a:r>
            <a:endParaRPr lang="pl-PL" sz="3200" dirty="0">
              <a:solidFill>
                <a:srgbClr val="0070C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pl-PL" sz="2800" b="1" kern="0" dirty="0">
              <a:solidFill>
                <a:srgbClr val="FF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2800" b="1" i="0" u="none" strike="noStrike" kern="0" cap="none" spc="0" normalizeH="0" baseline="0" noProof="0" dirty="0" smtClean="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pl-PL" sz="2800" b="1" kern="0" dirty="0">
              <a:solidFill>
                <a:srgbClr val="FF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2800" b="1" i="0" u="none" strike="noStrike" kern="0" cap="none" spc="0" normalizeH="0" baseline="0" noProof="0" dirty="0" smtClean="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kern="0" cap="none" spc="0" normalizeH="0" baseline="0" noProof="0" dirty="0" smtClean="0">
                <a:ln>
                  <a:noFill/>
                </a:ln>
                <a:solidFill>
                  <a:srgbClr val="FF0000"/>
                </a:solidFill>
                <a:effectLst/>
                <a:uLnTx/>
                <a:uFillTx/>
              </a:rPr>
              <a:t>Nowa perspektywa finansowa </a:t>
            </a:r>
            <a:br>
              <a:rPr kumimoji="0" lang="pl-PL" sz="2800" b="1" i="0" u="none" strike="noStrike" kern="0" cap="none" spc="0" normalizeH="0" baseline="0" noProof="0" dirty="0" smtClean="0">
                <a:ln>
                  <a:noFill/>
                </a:ln>
                <a:solidFill>
                  <a:srgbClr val="FF0000"/>
                </a:solidFill>
                <a:effectLst/>
                <a:uLnTx/>
                <a:uFillTx/>
              </a:rPr>
            </a:br>
            <a:r>
              <a:rPr kumimoji="0" lang="pl-PL" sz="2800" b="1" i="0" u="none" strike="noStrike" kern="0" cap="none" spc="0" normalizeH="0" baseline="0" noProof="0" dirty="0" smtClean="0">
                <a:ln>
                  <a:noFill/>
                </a:ln>
                <a:solidFill>
                  <a:srgbClr val="FF0000"/>
                </a:solidFill>
                <a:effectLst/>
                <a:uLnTx/>
                <a:uFillTx/>
              </a:rPr>
              <a:t>/fundusze unijne/</a:t>
            </a:r>
            <a:r>
              <a:rPr kumimoji="0" lang="pl-PL" sz="2800" b="1" i="0" u="none" strike="noStrike" kern="0" cap="none" spc="0" normalizeH="0" baseline="0" noProof="0" dirty="0" smtClean="0">
                <a:ln>
                  <a:noFill/>
                </a:ln>
                <a:solidFill>
                  <a:srgbClr val="849276">
                    <a:lumMod val="75000"/>
                  </a:srgbClr>
                </a:solidFill>
                <a:effectLst/>
                <a:uLnTx/>
                <a:uFillTx/>
              </a:rPr>
              <a:t/>
            </a:r>
            <a:br>
              <a:rPr kumimoji="0" lang="pl-PL" sz="2800" b="1" i="0" u="none" strike="noStrike" kern="0" cap="none" spc="0" normalizeH="0" baseline="0" noProof="0" dirty="0" smtClean="0">
                <a:ln>
                  <a:noFill/>
                </a:ln>
                <a:solidFill>
                  <a:srgbClr val="849276">
                    <a:lumMod val="75000"/>
                  </a:srgbClr>
                </a:solidFill>
                <a:effectLst/>
                <a:uLnTx/>
                <a:uFillTx/>
              </a:rPr>
            </a:br>
            <a:endParaRPr kumimoji="0" lang="pl-PL"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93839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4434" y="546837"/>
            <a:ext cx="8911687" cy="650898"/>
          </a:xfrm>
        </p:spPr>
        <p:txBody>
          <a:bodyPr/>
          <a:lstStyle/>
          <a:p>
            <a:r>
              <a:rPr lang="pl-PL" sz="3200" b="1" dirty="0">
                <a:solidFill>
                  <a:prstClr val="black">
                    <a:lumMod val="85000"/>
                    <a:lumOff val="15000"/>
                  </a:prstClr>
                </a:solidFill>
                <a:latin typeface="Century" panose="02040604050505020304" pitchFamily="18" charset="0"/>
              </a:rPr>
              <a:t>PO Infrastruktura i Środowisko 2014-2020</a:t>
            </a:r>
            <a:endParaRPr lang="pl-PL" dirty="0"/>
          </a:p>
        </p:txBody>
      </p:sp>
      <p:sp>
        <p:nvSpPr>
          <p:cNvPr id="3" name="Symbol zastępczy zawartości 2"/>
          <p:cNvSpPr>
            <a:spLocks noGrp="1"/>
          </p:cNvSpPr>
          <p:nvPr>
            <p:ph idx="1"/>
          </p:nvPr>
        </p:nvSpPr>
        <p:spPr>
          <a:xfrm>
            <a:off x="1635617" y="1828801"/>
            <a:ext cx="10148552" cy="4558940"/>
          </a:xfrm>
        </p:spPr>
        <p:txBody>
          <a:bodyPr>
            <a:normAutofit/>
          </a:bodyPr>
          <a:lstStyle/>
          <a:p>
            <a:pPr marL="0" lvl="0" indent="0">
              <a:buClr>
                <a:srgbClr val="E78712"/>
              </a:buClr>
              <a:buNone/>
            </a:pPr>
            <a:r>
              <a:rPr lang="pl-PL" sz="2200" b="1" dirty="0">
                <a:solidFill>
                  <a:srgbClr val="0070C0"/>
                </a:solidFill>
                <a:latin typeface="Century" panose="02040604050505020304" pitchFamily="18" charset="0"/>
              </a:rPr>
              <a:t>Przyjęty w dniu 8.01.2014 przez Radę Ministrów</a:t>
            </a:r>
          </a:p>
          <a:p>
            <a:pPr lvl="0">
              <a:buClr>
                <a:srgbClr val="E78712"/>
              </a:buClr>
              <a:buFont typeface="Wingdings" panose="05000000000000000000" pitchFamily="2" charset="2"/>
              <a:buChar char="q"/>
            </a:pPr>
            <a:r>
              <a:rPr lang="pl-PL" sz="2200" dirty="0">
                <a:solidFill>
                  <a:srgbClr val="FF0000"/>
                </a:solidFill>
                <a:latin typeface="Century" panose="02040604050505020304" pitchFamily="18" charset="0"/>
              </a:rPr>
              <a:t>Jeden z sześciu programów </a:t>
            </a:r>
            <a:r>
              <a:rPr lang="pl-PL" sz="2200" b="1" dirty="0">
                <a:solidFill>
                  <a:srgbClr val="FF0000"/>
                </a:solidFill>
                <a:latin typeface="Century" panose="02040604050505020304" pitchFamily="18" charset="0"/>
              </a:rPr>
              <a:t>zarządzanych z poziomu krajowego </a:t>
            </a:r>
            <a:r>
              <a:rPr lang="pl-PL" sz="2200" dirty="0">
                <a:solidFill>
                  <a:srgbClr val="FF0000"/>
                </a:solidFill>
                <a:latin typeface="Century" panose="02040604050505020304" pitchFamily="18" charset="0"/>
              </a:rPr>
              <a:t>przez ministra właściwego ds. rozwoju regionalnego, stanowiący kontynuację </a:t>
            </a:r>
            <a:r>
              <a:rPr lang="pl-PL" sz="2200" dirty="0" err="1">
                <a:solidFill>
                  <a:srgbClr val="FF0000"/>
                </a:solidFill>
                <a:latin typeface="Century" panose="02040604050505020304" pitchFamily="18" charset="0"/>
              </a:rPr>
              <a:t>POIiŚ</a:t>
            </a:r>
            <a:r>
              <a:rPr lang="pl-PL" sz="2200" dirty="0">
                <a:solidFill>
                  <a:srgbClr val="FF0000"/>
                </a:solidFill>
                <a:latin typeface="Century" panose="02040604050505020304" pitchFamily="18" charset="0"/>
              </a:rPr>
              <a:t> 2007-2013.</a:t>
            </a:r>
          </a:p>
          <a:p>
            <a:pPr lvl="0">
              <a:buClr>
                <a:srgbClr val="E78712"/>
              </a:buClr>
              <a:buFont typeface="Wingdings" panose="05000000000000000000" pitchFamily="2" charset="2"/>
              <a:buChar char="q"/>
            </a:pPr>
            <a:r>
              <a:rPr lang="pl-PL" sz="2200" dirty="0">
                <a:solidFill>
                  <a:srgbClr val="FF0000"/>
                </a:solidFill>
                <a:latin typeface="Century" panose="02040604050505020304" pitchFamily="18" charset="0"/>
              </a:rPr>
              <a:t>Głównym źródłem finansowania będzie </a:t>
            </a:r>
            <a:r>
              <a:rPr lang="pl-PL" sz="2200" b="1" dirty="0">
                <a:solidFill>
                  <a:srgbClr val="FF0000"/>
                </a:solidFill>
                <a:latin typeface="Century" panose="02040604050505020304" pitchFamily="18" charset="0"/>
              </a:rPr>
              <a:t>Fundusz Spójności</a:t>
            </a:r>
            <a:r>
              <a:rPr lang="pl-PL" sz="2200" dirty="0">
                <a:solidFill>
                  <a:srgbClr val="FF0000"/>
                </a:solidFill>
                <a:latin typeface="Century" panose="02040604050505020304" pitchFamily="18" charset="0"/>
              </a:rPr>
              <a:t>(FS), w sposób komplementarny i w ograniczonym zakresie przewiduje się też interwencję </a:t>
            </a:r>
            <a:r>
              <a:rPr lang="pl-PL" sz="2200" b="1" dirty="0">
                <a:solidFill>
                  <a:srgbClr val="FF0000"/>
                </a:solidFill>
                <a:latin typeface="Century" panose="02040604050505020304" pitchFamily="18" charset="0"/>
              </a:rPr>
              <a:t>Europejskiego Funduszu Rozwoju Regionalnego</a:t>
            </a:r>
            <a:r>
              <a:rPr lang="pl-PL" sz="2200" dirty="0">
                <a:solidFill>
                  <a:srgbClr val="FF0000"/>
                </a:solidFill>
                <a:latin typeface="Century" panose="02040604050505020304" pitchFamily="18" charset="0"/>
              </a:rPr>
              <a:t>(EFRR).</a:t>
            </a:r>
          </a:p>
          <a:p>
            <a:pPr lvl="0">
              <a:buClr>
                <a:srgbClr val="E78712"/>
              </a:buClr>
              <a:buFont typeface="Wingdings" panose="05000000000000000000" pitchFamily="2" charset="2"/>
              <a:buChar char="q"/>
            </a:pPr>
            <a:r>
              <a:rPr lang="pl-PL" sz="2200" dirty="0">
                <a:solidFill>
                  <a:srgbClr val="FF0000"/>
                </a:solidFill>
                <a:latin typeface="Century" panose="02040604050505020304" pitchFamily="18" charset="0"/>
              </a:rPr>
              <a:t>Łączna wysokość środków UE przewidziana na Program wynosi </a:t>
            </a:r>
            <a:r>
              <a:rPr lang="pl-PL" sz="2200" b="1" dirty="0">
                <a:solidFill>
                  <a:srgbClr val="FF0000"/>
                </a:solidFill>
                <a:latin typeface="Century" panose="02040604050505020304" pitchFamily="18" charset="0"/>
              </a:rPr>
              <a:t>ponad 27,5 mld euro</a:t>
            </a:r>
            <a:r>
              <a:rPr lang="pl-PL" sz="2200" dirty="0">
                <a:solidFill>
                  <a:srgbClr val="FF0000"/>
                </a:solidFill>
                <a:latin typeface="Century" panose="02040604050505020304" pitchFamily="18" charset="0"/>
              </a:rPr>
              <a:t>, z czego ponad 22 mld euro pochodzi z FS, natomiast pozostałą część stanowią środki EFRR. Jest to największy Program w Polsce (i najprawdopodobniej w Unii Europejskiej) w perspektywie 2014 –2020. </a:t>
            </a:r>
          </a:p>
          <a:p>
            <a:endParaRPr lang="pl-PL" dirty="0"/>
          </a:p>
        </p:txBody>
      </p:sp>
    </p:spTree>
    <p:extLst>
      <p:ext uri="{BB962C8B-B14F-4D97-AF65-F5344CB8AC3E}">
        <p14:creationId xmlns:p14="http://schemas.microsoft.com/office/powerpoint/2010/main" val="3663109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7133" y="624110"/>
            <a:ext cx="9817480" cy="844082"/>
          </a:xfrm>
        </p:spPr>
        <p:txBody>
          <a:bodyPr/>
          <a:lstStyle/>
          <a:p>
            <a:r>
              <a:rPr lang="pl-PL" sz="3200" b="1" i="1" dirty="0">
                <a:solidFill>
                  <a:srgbClr val="FF0000"/>
                </a:solidFill>
                <a:latin typeface="Calibri" panose="020F0502020204030204" pitchFamily="34" charset="0"/>
              </a:rPr>
              <a:t>I. OŚ PRIORYTETOWA  </a:t>
            </a:r>
            <a:r>
              <a:rPr lang="pl-PL" sz="2800" b="1" i="1" dirty="0">
                <a:solidFill>
                  <a:srgbClr val="FF0000"/>
                </a:solidFill>
                <a:latin typeface="Calibri" panose="020F0502020204030204" pitchFamily="34" charset="0"/>
              </a:rPr>
              <a:t>„Zmniejszenie emisyjności gospodarki”</a:t>
            </a:r>
            <a:endParaRPr lang="pl-PL" dirty="0">
              <a:solidFill>
                <a:srgbClr val="FF0000"/>
              </a:solidFill>
            </a:endParaRPr>
          </a:p>
        </p:txBody>
      </p:sp>
      <p:sp>
        <p:nvSpPr>
          <p:cNvPr id="3" name="Symbol zastępczy zawartości 2"/>
          <p:cNvSpPr>
            <a:spLocks noGrp="1"/>
          </p:cNvSpPr>
          <p:nvPr>
            <p:ph idx="1"/>
          </p:nvPr>
        </p:nvSpPr>
        <p:spPr>
          <a:xfrm>
            <a:off x="1442433" y="1352281"/>
            <a:ext cx="10483403" cy="5306095"/>
          </a:xfrm>
        </p:spPr>
        <p:txBody>
          <a:bodyPr>
            <a:normAutofit fontScale="92500" lnSpcReduction="20000"/>
          </a:bodyPr>
          <a:lstStyle/>
          <a:p>
            <a:pPr marL="0" lvl="0" indent="0">
              <a:buClr>
                <a:srgbClr val="E78712"/>
              </a:buClr>
              <a:buNone/>
            </a:pPr>
            <a:r>
              <a:rPr lang="pl-PL" sz="1400" b="1" dirty="0">
                <a:solidFill>
                  <a:prstClr val="black">
                    <a:lumMod val="75000"/>
                    <a:lumOff val="25000"/>
                  </a:prstClr>
                </a:solidFill>
              </a:rPr>
              <a:t>Zakres wsparcia (ogólnie)</a:t>
            </a:r>
            <a:r>
              <a:rPr lang="pl-PL" sz="1400" dirty="0">
                <a:solidFill>
                  <a:prstClr val="black">
                    <a:lumMod val="75000"/>
                    <a:lumOff val="25000"/>
                  </a:prstClr>
                </a:solidFill>
              </a:rPr>
              <a:t>: produkcja oraz wykorzystanie odnawialnych źródeł energii (OZE);</a:t>
            </a:r>
          </a:p>
          <a:p>
            <a:pPr lvl="0">
              <a:buClr>
                <a:srgbClr val="E78712"/>
              </a:buClr>
            </a:pPr>
            <a:r>
              <a:rPr lang="pl-PL" sz="1400" dirty="0">
                <a:solidFill>
                  <a:prstClr val="black">
                    <a:lumMod val="75000"/>
                    <a:lumOff val="25000"/>
                  </a:prstClr>
                </a:solidFill>
              </a:rPr>
              <a:t>sieci </a:t>
            </a:r>
            <a:r>
              <a:rPr lang="pl-PL" sz="1400" dirty="0" err="1">
                <a:solidFill>
                  <a:prstClr val="black">
                    <a:lumMod val="75000"/>
                    <a:lumOff val="25000"/>
                  </a:prstClr>
                </a:solidFill>
              </a:rPr>
              <a:t>przesyłu</a:t>
            </a:r>
            <a:r>
              <a:rPr lang="pl-PL" sz="1400" dirty="0">
                <a:solidFill>
                  <a:prstClr val="black">
                    <a:lumMod val="75000"/>
                    <a:lumOff val="25000"/>
                  </a:prstClr>
                </a:solidFill>
              </a:rPr>
              <a:t> i dystrybucji dla OZE; </a:t>
            </a:r>
          </a:p>
          <a:p>
            <a:pPr lvl="0">
              <a:buClr>
                <a:srgbClr val="E78712"/>
              </a:buClr>
            </a:pPr>
            <a:r>
              <a:rPr lang="pl-PL" sz="1400" dirty="0">
                <a:solidFill>
                  <a:prstClr val="black">
                    <a:lumMod val="75000"/>
                    <a:lumOff val="25000"/>
                  </a:prstClr>
                </a:solidFill>
              </a:rPr>
              <a:t>poprawa efektywności energetycznej w przedsiębiorstwach;</a:t>
            </a:r>
          </a:p>
          <a:p>
            <a:pPr lvl="0">
              <a:buClr>
                <a:srgbClr val="E78712"/>
              </a:buClr>
            </a:pPr>
            <a:r>
              <a:rPr lang="pl-PL" sz="1400" dirty="0">
                <a:solidFill>
                  <a:prstClr val="black">
                    <a:lumMod val="75000"/>
                    <a:lumOff val="25000"/>
                  </a:prstClr>
                </a:solidFill>
              </a:rPr>
              <a:t>poprawa efektywności energetycznej w sektorze publicznym i mieszkaniowym;</a:t>
            </a:r>
          </a:p>
          <a:p>
            <a:pPr lvl="0">
              <a:buClr>
                <a:srgbClr val="E78712"/>
              </a:buClr>
            </a:pPr>
            <a:r>
              <a:rPr lang="pl-PL" sz="1400" dirty="0">
                <a:solidFill>
                  <a:prstClr val="black">
                    <a:lumMod val="75000"/>
                    <a:lumOff val="25000"/>
                  </a:prstClr>
                </a:solidFill>
              </a:rPr>
              <a:t>rozwój i wdrażanie inteligentnych systemów dystrybucji, np. budowa inteligentnych sieci dystrybucyjnych średniego i niskiego napięcia;</a:t>
            </a:r>
          </a:p>
          <a:p>
            <a:pPr lvl="0">
              <a:buClr>
                <a:srgbClr val="E78712"/>
              </a:buClr>
            </a:pPr>
            <a:r>
              <a:rPr lang="pl-PL" sz="1400" dirty="0">
                <a:solidFill>
                  <a:prstClr val="black">
                    <a:lumMod val="75000"/>
                    <a:lumOff val="25000"/>
                  </a:prstClr>
                </a:solidFill>
              </a:rPr>
              <a:t>inwestycje na rzecz ograniczenia strat energii (w tym sieci ciepłownicze i chłodnicze)</a:t>
            </a:r>
          </a:p>
          <a:p>
            <a:pPr lvl="0">
              <a:buClr>
                <a:srgbClr val="E78712"/>
              </a:buClr>
            </a:pPr>
            <a:r>
              <a:rPr lang="pl-PL" sz="1400" dirty="0">
                <a:solidFill>
                  <a:prstClr val="black">
                    <a:lumMod val="75000"/>
                    <a:lumOff val="25000"/>
                  </a:prstClr>
                </a:solidFill>
              </a:rPr>
              <a:t>kogeneracja.</a:t>
            </a:r>
          </a:p>
          <a:p>
            <a:pPr lvl="0">
              <a:buClr>
                <a:srgbClr val="E78712"/>
              </a:buClr>
            </a:pPr>
            <a:endParaRPr lang="pl-PL" sz="1200" dirty="0">
              <a:solidFill>
                <a:prstClr val="black">
                  <a:lumMod val="75000"/>
                  <a:lumOff val="25000"/>
                </a:prstClr>
              </a:solidFill>
            </a:endParaRPr>
          </a:p>
          <a:p>
            <a:pPr marL="0" lvl="0" indent="0">
              <a:buClr>
                <a:srgbClr val="E78712"/>
              </a:buClr>
              <a:buNone/>
            </a:pPr>
            <a:r>
              <a:rPr lang="pl-PL" sz="1400" b="1" dirty="0">
                <a:solidFill>
                  <a:prstClr val="black">
                    <a:lumMod val="75000"/>
                    <a:lumOff val="25000"/>
                  </a:prstClr>
                </a:solidFill>
              </a:rPr>
              <a:t>Przykładowi potencjalni </a:t>
            </a:r>
            <a:r>
              <a:rPr lang="pl-PL" sz="1400" b="1" dirty="0" err="1">
                <a:solidFill>
                  <a:prstClr val="black">
                    <a:lumMod val="75000"/>
                    <a:lumOff val="25000"/>
                  </a:prstClr>
                </a:solidFill>
              </a:rPr>
              <a:t>Beneficjenci:</a:t>
            </a:r>
            <a:r>
              <a:rPr lang="pl-PL" sz="1400" dirty="0" err="1">
                <a:solidFill>
                  <a:prstClr val="black">
                    <a:lumMod val="75000"/>
                    <a:lumOff val="25000"/>
                  </a:prstClr>
                </a:solidFill>
              </a:rPr>
              <a:t>jednostki</a:t>
            </a:r>
            <a:r>
              <a:rPr lang="pl-PL" sz="1400" dirty="0">
                <a:solidFill>
                  <a:prstClr val="black">
                    <a:lumMod val="75000"/>
                    <a:lumOff val="25000"/>
                  </a:prstClr>
                </a:solidFill>
              </a:rPr>
              <a:t> samorządu terytorialnego i działające w ich imieniu jednostki organizacyjne;</a:t>
            </a:r>
          </a:p>
          <a:p>
            <a:pPr lvl="0">
              <a:buClr>
                <a:srgbClr val="E78712"/>
              </a:buClr>
            </a:pPr>
            <a:r>
              <a:rPr lang="pl-PL" sz="1400" dirty="0">
                <a:solidFill>
                  <a:prstClr val="black">
                    <a:lumMod val="75000"/>
                    <a:lumOff val="25000"/>
                  </a:prstClr>
                </a:solidFill>
              </a:rPr>
              <a:t>jednostki administracji rządowej oraz podległe jej organy;</a:t>
            </a:r>
          </a:p>
          <a:p>
            <a:pPr lvl="0">
              <a:buClr>
                <a:srgbClr val="E78712"/>
              </a:buClr>
            </a:pPr>
            <a:r>
              <a:rPr lang="pl-PL" sz="1400" dirty="0">
                <a:solidFill>
                  <a:prstClr val="black">
                    <a:lumMod val="75000"/>
                    <a:lumOff val="25000"/>
                  </a:prstClr>
                </a:solidFill>
              </a:rPr>
              <a:t>organizacje pozarządowe;</a:t>
            </a:r>
          </a:p>
          <a:p>
            <a:pPr lvl="0">
              <a:buClr>
                <a:srgbClr val="E78712"/>
              </a:buClr>
            </a:pPr>
            <a:r>
              <a:rPr lang="pl-PL" sz="1400" dirty="0">
                <a:solidFill>
                  <a:prstClr val="black">
                    <a:lumMod val="75000"/>
                    <a:lumOff val="25000"/>
                  </a:prstClr>
                </a:solidFill>
              </a:rPr>
              <a:t>spółdzielnie oraz wspólnoty mieszkaniowe;</a:t>
            </a:r>
          </a:p>
          <a:p>
            <a:pPr lvl="0">
              <a:buClr>
                <a:srgbClr val="E78712"/>
              </a:buClr>
            </a:pPr>
            <a:r>
              <a:rPr lang="pl-PL" sz="1400" dirty="0">
                <a:solidFill>
                  <a:prstClr val="black">
                    <a:lumMod val="75000"/>
                    <a:lumOff val="25000"/>
                  </a:prstClr>
                </a:solidFill>
              </a:rPr>
              <a:t>przedsiębiorcy oraz podmioty świadczące usługi publiczne.</a:t>
            </a:r>
          </a:p>
          <a:p>
            <a:pPr lvl="0">
              <a:buClr>
                <a:srgbClr val="E78712"/>
              </a:buClr>
            </a:pPr>
            <a:endParaRPr lang="pl-PL" sz="900" dirty="0">
              <a:solidFill>
                <a:prstClr val="black">
                  <a:lumMod val="75000"/>
                  <a:lumOff val="25000"/>
                </a:prstClr>
              </a:solidFill>
              <a:latin typeface="Calibri" panose="020F0502020204030204" pitchFamily="34" charset="0"/>
            </a:endParaRPr>
          </a:p>
          <a:p>
            <a:pPr lvl="0">
              <a:buClr>
                <a:srgbClr val="E78712"/>
              </a:buClr>
              <a:buFont typeface="Wingdings" panose="05000000000000000000" pitchFamily="2" charset="2"/>
              <a:buChar char="q"/>
            </a:pPr>
            <a:r>
              <a:rPr lang="pl-PL" sz="1600" b="1" dirty="0">
                <a:solidFill>
                  <a:prstClr val="black">
                    <a:lumMod val="75000"/>
                    <a:lumOff val="25000"/>
                  </a:prstClr>
                </a:solidFill>
              </a:rPr>
              <a:t>Alokacja UE</a:t>
            </a:r>
            <a:r>
              <a:rPr lang="pl-PL" sz="1600" dirty="0">
                <a:solidFill>
                  <a:prstClr val="black">
                    <a:lumMod val="75000"/>
                    <a:lumOff val="25000"/>
                  </a:prstClr>
                </a:solidFill>
              </a:rPr>
              <a:t>–około 1,5 mld euro finansowana z FS</a:t>
            </a:r>
          </a:p>
          <a:p>
            <a:pPr lvl="0">
              <a:buClr>
                <a:srgbClr val="E78712"/>
              </a:buClr>
              <a:buFont typeface="Wingdings" panose="05000000000000000000" pitchFamily="2" charset="2"/>
              <a:buChar char="q"/>
            </a:pPr>
            <a:r>
              <a:rPr lang="pl-PL" sz="1600" b="1" dirty="0">
                <a:solidFill>
                  <a:prstClr val="black">
                    <a:lumMod val="75000"/>
                    <a:lumOff val="25000"/>
                  </a:prstClr>
                </a:solidFill>
              </a:rPr>
              <a:t>Forma wsparcia</a:t>
            </a:r>
            <a:r>
              <a:rPr lang="pl-PL" sz="1600" dirty="0">
                <a:solidFill>
                  <a:prstClr val="black">
                    <a:lumMod val="75000"/>
                    <a:lumOff val="25000"/>
                  </a:prstClr>
                </a:solidFill>
              </a:rPr>
              <a:t>–wsparcie bezzwrotne oraz zwrotne z uwzględnieniem pomocy publicznej</a:t>
            </a:r>
          </a:p>
          <a:p>
            <a:pPr lvl="0">
              <a:buClr>
                <a:srgbClr val="E78712"/>
              </a:buClr>
              <a:buFont typeface="Wingdings" panose="05000000000000000000" pitchFamily="2" charset="2"/>
              <a:buChar char="q"/>
            </a:pPr>
            <a:r>
              <a:rPr lang="pl-PL" sz="1600" b="1" dirty="0">
                <a:solidFill>
                  <a:prstClr val="black">
                    <a:lumMod val="75000"/>
                    <a:lumOff val="25000"/>
                  </a:prstClr>
                </a:solidFill>
              </a:rPr>
              <a:t>Instytucja Pośrednicząca</a:t>
            </a:r>
            <a:r>
              <a:rPr lang="pl-PL" sz="1600" dirty="0">
                <a:solidFill>
                  <a:prstClr val="black">
                    <a:lumMod val="75000"/>
                    <a:lumOff val="25000"/>
                  </a:prstClr>
                </a:solidFill>
              </a:rPr>
              <a:t>–Ministerstwo Gospodarki </a:t>
            </a:r>
          </a:p>
          <a:p>
            <a:endParaRPr lang="pl-PL" dirty="0"/>
          </a:p>
        </p:txBody>
      </p:sp>
    </p:spTree>
    <p:extLst>
      <p:ext uri="{BB962C8B-B14F-4D97-AF65-F5344CB8AC3E}">
        <p14:creationId xmlns:p14="http://schemas.microsoft.com/office/powerpoint/2010/main" val="232756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7132" y="624110"/>
            <a:ext cx="10225826" cy="792566"/>
          </a:xfrm>
        </p:spPr>
        <p:txBody>
          <a:bodyPr/>
          <a:lstStyle/>
          <a:p>
            <a:r>
              <a:rPr lang="pl-PL" sz="3200" b="1" dirty="0">
                <a:solidFill>
                  <a:prstClr val="black">
                    <a:lumMod val="85000"/>
                    <a:lumOff val="15000"/>
                  </a:prstClr>
                </a:solidFill>
              </a:rPr>
              <a:t>RPO dla woj. Lubelskiego </a:t>
            </a:r>
            <a:r>
              <a:rPr lang="pl-PL" sz="3200" dirty="0">
                <a:solidFill>
                  <a:prstClr val="black">
                    <a:lumMod val="85000"/>
                    <a:lumOff val="15000"/>
                  </a:prstClr>
                </a:solidFill>
              </a:rPr>
              <a:t>- </a:t>
            </a:r>
            <a:r>
              <a:rPr lang="pl-PL" sz="2800" dirty="0">
                <a:solidFill>
                  <a:prstClr val="black">
                    <a:lumMod val="85000"/>
                    <a:lumOff val="15000"/>
                  </a:prstClr>
                </a:solidFill>
              </a:rPr>
              <a:t>Gospodarka Niskoemisyjna </a:t>
            </a:r>
            <a:endParaRPr lang="pl-PL" dirty="0"/>
          </a:p>
        </p:txBody>
      </p:sp>
      <p:graphicFrame>
        <p:nvGraphicFramePr>
          <p:cNvPr id="3" name="Symbol zastępczy zawartości 3"/>
          <p:cNvGraphicFramePr>
            <a:graphicFrameLocks/>
          </p:cNvGraphicFramePr>
          <p:nvPr>
            <p:extLst>
              <p:ext uri="{D42A27DB-BD31-4B8C-83A1-F6EECF244321}">
                <p14:modId xmlns:p14="http://schemas.microsoft.com/office/powerpoint/2010/main" val="2290956701"/>
              </p:ext>
            </p:extLst>
          </p:nvPr>
        </p:nvGraphicFramePr>
        <p:xfrm>
          <a:off x="1943100" y="1416676"/>
          <a:ext cx="9531976" cy="5222951"/>
        </p:xfrm>
        <a:graphic>
          <a:graphicData uri="http://schemas.openxmlformats.org/drawingml/2006/table">
            <a:tbl>
              <a:tblPr firstRow="1" bandRow="1"/>
              <a:tblGrid>
                <a:gridCol w="2189073"/>
                <a:gridCol w="2409672"/>
                <a:gridCol w="2836529"/>
                <a:gridCol w="2096702"/>
              </a:tblGrid>
              <a:tr h="650862">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endParaRPr lang="pl-PL" sz="1400" b="1" dirty="0" smtClean="0">
                        <a:effectLst/>
                        <a:latin typeface="+mj-lt"/>
                        <a:ea typeface="Times New Roman" panose="02020603050405020304" pitchFamily="18" charset="0"/>
                        <a:cs typeface="Times New Roman" panose="02020603050405020304" pitchFamily="18" charset="0"/>
                      </a:endParaRPr>
                    </a:p>
                    <a:p>
                      <a:r>
                        <a:rPr lang="pl-PL" sz="1400" b="1" dirty="0" smtClean="0">
                          <a:effectLst/>
                          <a:latin typeface="+mj-lt"/>
                          <a:ea typeface="Times New Roman" panose="02020603050405020304" pitchFamily="18" charset="0"/>
                          <a:cs typeface="Times New Roman" panose="02020603050405020304" pitchFamily="18" charset="0"/>
                        </a:rPr>
                        <a:t>Oś </a:t>
                      </a:r>
                      <a:r>
                        <a:rPr lang="pl-PL" sz="1400" b="1" dirty="0" smtClean="0">
                          <a:effectLst/>
                          <a:latin typeface="+mj-lt"/>
                          <a:ea typeface="Times New Roman" panose="02020603050405020304" pitchFamily="18" charset="0"/>
                          <a:cs typeface="Arial" panose="020B0604020202020204" pitchFamily="34" charset="0"/>
                        </a:rPr>
                        <a:t>priorytetowa</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pPr algn="ctr"/>
                      <a:endParaRPr lang="pl-PL" sz="1400" b="1" kern="1200" dirty="0" smtClean="0">
                        <a:solidFill>
                          <a:schemeClr val="lt1"/>
                        </a:solidFill>
                        <a:effectLst/>
                        <a:latin typeface="+mj-lt"/>
                        <a:ea typeface="+mn-ea"/>
                        <a:cs typeface="+mn-cs"/>
                      </a:endParaRPr>
                    </a:p>
                    <a:p>
                      <a:pPr algn="ctr"/>
                      <a:r>
                        <a:rPr lang="pl-PL" sz="1400" b="1" kern="1200" dirty="0" smtClean="0">
                          <a:solidFill>
                            <a:schemeClr val="lt1"/>
                          </a:solidFill>
                          <a:effectLst/>
                          <a:latin typeface="+mj-lt"/>
                          <a:ea typeface="+mn-ea"/>
                          <a:cs typeface="+mn-cs"/>
                        </a:rPr>
                        <a:t>Cel tematyczny</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pPr algn="ctr"/>
                      <a:endParaRPr lang="pl-PL" sz="1400" b="1" kern="1200" dirty="0" smtClean="0">
                        <a:solidFill>
                          <a:schemeClr val="lt1"/>
                        </a:solidFill>
                        <a:effectLst/>
                        <a:latin typeface="+mj-lt"/>
                        <a:ea typeface="+mn-ea"/>
                        <a:cs typeface="+mn-cs"/>
                      </a:endParaRPr>
                    </a:p>
                    <a:p>
                      <a:pPr algn="ctr"/>
                      <a:r>
                        <a:rPr lang="pl-PL" sz="1400" b="1" kern="1200" dirty="0" smtClean="0">
                          <a:solidFill>
                            <a:schemeClr val="lt1"/>
                          </a:solidFill>
                          <a:effectLst/>
                          <a:latin typeface="+mj-lt"/>
                          <a:ea typeface="+mn-ea"/>
                          <a:cs typeface="+mn-cs"/>
                        </a:rPr>
                        <a:t>Priorytet inwestycyjny </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pPr algn="ctr"/>
                      <a:r>
                        <a:rPr lang="pl-PL" sz="1400" b="1" kern="1200" dirty="0" smtClean="0">
                          <a:solidFill>
                            <a:schemeClr val="lt1"/>
                          </a:solidFill>
                          <a:effectLst/>
                          <a:latin typeface="+mj-lt"/>
                          <a:ea typeface="+mn-ea"/>
                          <a:cs typeface="+mn-cs"/>
                        </a:rPr>
                        <a:t>Wsparcie UE</a:t>
                      </a:r>
                    </a:p>
                    <a:p>
                      <a:pPr algn="ctr"/>
                      <a:r>
                        <a:rPr lang="pl-PL" sz="1400" b="1" kern="1200" dirty="0" smtClean="0">
                          <a:solidFill>
                            <a:schemeClr val="lt1"/>
                          </a:solidFill>
                          <a:effectLst/>
                          <a:latin typeface="+mj-lt"/>
                          <a:ea typeface="+mn-ea"/>
                          <a:cs typeface="+mn-cs"/>
                        </a:rPr>
                        <a:t>[mln  zł ]</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r>
              <a:tr h="804803">
                <a:tc rowSpan="2">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endParaRPr lang="pl-PL" sz="1400" b="1" kern="1200" dirty="0" smtClean="0">
                        <a:solidFill>
                          <a:schemeClr val="dk1"/>
                        </a:solidFill>
                        <a:effectLst/>
                        <a:latin typeface="+mj-lt"/>
                        <a:ea typeface="+mn-ea"/>
                        <a:cs typeface="+mn-cs"/>
                      </a:endParaRPr>
                    </a:p>
                    <a:p>
                      <a:endParaRPr lang="pl-PL" sz="1400" b="1" kern="1200" dirty="0" smtClean="0">
                        <a:solidFill>
                          <a:schemeClr val="dk1"/>
                        </a:solidFill>
                        <a:effectLst/>
                        <a:latin typeface="+mj-lt"/>
                        <a:ea typeface="+mn-ea"/>
                        <a:cs typeface="+mn-cs"/>
                      </a:endParaRPr>
                    </a:p>
                    <a:p>
                      <a:r>
                        <a:rPr lang="pl-PL" sz="1400" b="1" kern="1200" dirty="0" smtClean="0">
                          <a:solidFill>
                            <a:schemeClr val="dk1"/>
                          </a:solidFill>
                          <a:effectLst/>
                          <a:latin typeface="+mj-lt"/>
                          <a:ea typeface="+mn-ea"/>
                          <a:cs typeface="+mn-cs"/>
                        </a:rPr>
                        <a:t>Oś priorytetowa 4</a:t>
                      </a:r>
                      <a:endParaRPr lang="pl-PL" sz="1400" kern="1200" dirty="0" smtClean="0">
                        <a:solidFill>
                          <a:schemeClr val="dk1"/>
                        </a:solidFill>
                        <a:effectLst/>
                        <a:latin typeface="+mj-lt"/>
                        <a:ea typeface="+mn-ea"/>
                        <a:cs typeface="+mn-cs"/>
                      </a:endParaRPr>
                    </a:p>
                    <a:p>
                      <a:r>
                        <a:rPr lang="pl-PL" sz="1400" b="1" kern="1200" dirty="0" smtClean="0">
                          <a:solidFill>
                            <a:schemeClr val="dk1"/>
                          </a:solidFill>
                          <a:effectLst/>
                          <a:latin typeface="+mj-lt"/>
                          <a:ea typeface="+mn-ea"/>
                          <a:cs typeface="+mn-cs"/>
                        </a:rPr>
                        <a:t> </a:t>
                      </a:r>
                      <a:endParaRPr lang="pl-PL" sz="1400" kern="1200" dirty="0" smtClean="0">
                        <a:solidFill>
                          <a:schemeClr val="dk1"/>
                        </a:solidFill>
                        <a:effectLst/>
                        <a:latin typeface="+mj-lt"/>
                        <a:ea typeface="+mn-ea"/>
                        <a:cs typeface="+mn-cs"/>
                      </a:endParaRPr>
                    </a:p>
                    <a:p>
                      <a:r>
                        <a:rPr lang="pl-PL" sz="1400" kern="1200" dirty="0" smtClean="0">
                          <a:solidFill>
                            <a:schemeClr val="dk1"/>
                          </a:solidFill>
                          <a:effectLst/>
                          <a:latin typeface="+mj-lt"/>
                          <a:ea typeface="+mn-ea"/>
                          <a:cs typeface="+mn-cs"/>
                        </a:rPr>
                        <a:t>Energia przyjazna środowisku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rowSpan="2">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endParaRPr lang="pl-PL" sz="1200" dirty="0" smtClean="0">
                        <a:effectLst/>
                        <a:latin typeface="+mj-lt"/>
                        <a:ea typeface="Times New Roman" panose="02020603050405020304" pitchFamily="18" charset="0"/>
                        <a:cs typeface="Times New Roman" panose="02020603050405020304" pitchFamily="18" charset="0"/>
                      </a:endParaRPr>
                    </a:p>
                    <a:p>
                      <a:endParaRPr lang="pl-PL" sz="1200" dirty="0" smtClean="0">
                        <a:effectLst/>
                        <a:latin typeface="+mj-lt"/>
                        <a:ea typeface="Times New Roman" panose="02020603050405020304" pitchFamily="18" charset="0"/>
                        <a:cs typeface="Times New Roman" panose="02020603050405020304" pitchFamily="18" charset="0"/>
                      </a:endParaRPr>
                    </a:p>
                    <a:p>
                      <a:r>
                        <a:rPr lang="pl-PL" sz="1200" dirty="0" smtClean="0">
                          <a:effectLst/>
                          <a:latin typeface="+mj-lt"/>
                          <a:ea typeface="Times New Roman" panose="02020603050405020304" pitchFamily="18" charset="0"/>
                          <a:cs typeface="Times New Roman" panose="02020603050405020304" pitchFamily="18" charset="0"/>
                        </a:rPr>
                        <a:t>Wspieranie przejścia na gospodarkę niskoemisyjną  we wszystkich  sektorach</a:t>
                      </a:r>
                      <a:endParaRPr lang="pl-PL" sz="1200" dirty="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Promowanie produkcji i dystrybucji odnawialnych źródeł energii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417,9</a:t>
                      </a:r>
                    </a:p>
                    <a:p>
                      <a:pPr algn="just">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 </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r>
              <a:tr h="772381">
                <a:tc vMerge="1">
                  <a:txBody>
                    <a:bodyPr/>
                    <a:lstStyle/>
                    <a:p>
                      <a:endParaRPr lang="pl-PL"/>
                    </a:p>
                  </a:txBody>
                  <a:tcPr/>
                </a:tc>
                <a:tc vMerge="1">
                  <a:txBody>
                    <a:bodyPr/>
                    <a:lstStyle/>
                    <a:p>
                      <a:endParaRPr lang="pl-PL"/>
                    </a:p>
                  </a:txBody>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Promowanie wytwarzania energii elektrycznej i ciepła w wysokosprawnej kogeneracji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149,3</a:t>
                      </a:r>
                    </a:p>
                    <a:p>
                      <a:pPr algn="ctr">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 </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r>
              <a:tr h="776457">
                <a:tc rowSpan="2">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just">
                        <a:spcAft>
                          <a:spcPts val="0"/>
                        </a:spcAft>
                      </a:pPr>
                      <a:r>
                        <a:rPr lang="pl-PL" sz="1400" b="1" dirty="0">
                          <a:solidFill>
                            <a:srgbClr val="000000"/>
                          </a:solidFill>
                          <a:effectLst/>
                          <a:latin typeface="+mj-lt"/>
                          <a:ea typeface="Times New Roman" panose="02020603050405020304" pitchFamily="18" charset="0"/>
                          <a:cs typeface="Calibri" panose="020F0502020204030204" pitchFamily="34" charset="0"/>
                        </a:rPr>
                        <a:t> </a:t>
                      </a:r>
                      <a:endParaRPr lang="pl-PL" sz="1400" dirty="0">
                        <a:solidFill>
                          <a:srgbClr val="000000"/>
                        </a:solidFill>
                        <a:effectLst/>
                        <a:latin typeface="+mj-lt"/>
                        <a:ea typeface="Times New Roman" panose="02020603050405020304" pitchFamily="18" charset="0"/>
                        <a:cs typeface="Calibri" panose="020F0502020204030204" pitchFamily="34" charset="0"/>
                      </a:endParaRPr>
                    </a:p>
                    <a:p>
                      <a:pPr algn="just">
                        <a:spcAft>
                          <a:spcPts val="0"/>
                        </a:spcAft>
                      </a:pPr>
                      <a:r>
                        <a:rPr lang="pl-PL" sz="1400" b="1" dirty="0">
                          <a:solidFill>
                            <a:srgbClr val="000000"/>
                          </a:solidFill>
                          <a:effectLst/>
                          <a:latin typeface="+mj-lt"/>
                          <a:ea typeface="Times New Roman" panose="02020603050405020304" pitchFamily="18" charset="0"/>
                          <a:cs typeface="Calibri" panose="020F0502020204030204" pitchFamily="34" charset="0"/>
                        </a:rPr>
                        <a:t> </a:t>
                      </a:r>
                      <a:endParaRPr lang="pl-PL" sz="1400" dirty="0">
                        <a:solidFill>
                          <a:srgbClr val="000000"/>
                        </a:solidFill>
                        <a:effectLst/>
                        <a:latin typeface="+mj-lt"/>
                        <a:ea typeface="Times New Roman" panose="02020603050405020304" pitchFamily="18" charset="0"/>
                        <a:cs typeface="Calibri" panose="020F0502020204030204" pitchFamily="34" charset="0"/>
                      </a:endParaRPr>
                    </a:p>
                    <a:p>
                      <a:pPr algn="just">
                        <a:spcAft>
                          <a:spcPts val="0"/>
                        </a:spcAft>
                      </a:pPr>
                      <a:r>
                        <a:rPr lang="pl-PL" sz="1400" b="1" dirty="0">
                          <a:solidFill>
                            <a:srgbClr val="000000"/>
                          </a:solidFill>
                          <a:effectLst/>
                          <a:latin typeface="+mj-lt"/>
                          <a:ea typeface="Times New Roman" panose="02020603050405020304" pitchFamily="18" charset="0"/>
                          <a:cs typeface="Calibri" panose="020F0502020204030204" pitchFamily="34" charset="0"/>
                        </a:rPr>
                        <a:t> </a:t>
                      </a:r>
                      <a:endParaRPr lang="pl-PL" sz="1400" dirty="0">
                        <a:solidFill>
                          <a:srgbClr val="000000"/>
                        </a:solidFill>
                        <a:effectLst/>
                        <a:latin typeface="+mj-lt"/>
                        <a:ea typeface="Times New Roman" panose="02020603050405020304" pitchFamily="18" charset="0"/>
                        <a:cs typeface="Calibri" panose="020F0502020204030204" pitchFamily="34" charset="0"/>
                      </a:endParaRPr>
                    </a:p>
                    <a:p>
                      <a:pPr algn="just">
                        <a:spcAft>
                          <a:spcPts val="0"/>
                        </a:spcAft>
                      </a:pPr>
                      <a:r>
                        <a:rPr lang="pl-PL" sz="1400" b="1" dirty="0">
                          <a:solidFill>
                            <a:srgbClr val="000000"/>
                          </a:solidFill>
                          <a:effectLst/>
                          <a:latin typeface="+mj-lt"/>
                          <a:ea typeface="Times New Roman" panose="02020603050405020304" pitchFamily="18" charset="0"/>
                          <a:cs typeface="Calibri" panose="020F0502020204030204" pitchFamily="34" charset="0"/>
                        </a:rPr>
                        <a:t>Oś Priorytetowa 5 </a:t>
                      </a:r>
                      <a:endParaRPr lang="pl-PL" sz="1400" dirty="0">
                        <a:solidFill>
                          <a:srgbClr val="000000"/>
                        </a:solidFill>
                        <a:effectLst/>
                        <a:latin typeface="+mj-lt"/>
                        <a:ea typeface="Times New Roman" panose="02020603050405020304" pitchFamily="18" charset="0"/>
                        <a:cs typeface="Calibri" panose="020F0502020204030204" pitchFamily="34" charset="0"/>
                      </a:endParaRPr>
                    </a:p>
                    <a:p>
                      <a:pPr algn="just">
                        <a:lnSpc>
                          <a:spcPct val="115000"/>
                        </a:lnSpc>
                        <a:spcAft>
                          <a:spcPts val="0"/>
                        </a:spcAft>
                      </a:pPr>
                      <a:r>
                        <a:rPr lang="pl-PL" sz="1400" dirty="0">
                          <a:effectLst/>
                          <a:latin typeface="+mj-lt"/>
                          <a:ea typeface="Times New Roman" panose="02020603050405020304" pitchFamily="18" charset="0"/>
                        </a:rPr>
                        <a:t> </a:t>
                      </a:r>
                    </a:p>
                    <a:p>
                      <a:pPr algn="just">
                        <a:lnSpc>
                          <a:spcPct val="115000"/>
                        </a:lnSpc>
                        <a:spcAft>
                          <a:spcPts val="0"/>
                        </a:spcAft>
                      </a:pPr>
                      <a:r>
                        <a:rPr lang="pl-PL" sz="1400" dirty="0">
                          <a:effectLst/>
                          <a:latin typeface="+mj-lt"/>
                          <a:ea typeface="Times New Roman" panose="02020603050405020304" pitchFamily="18" charset="0"/>
                        </a:rPr>
                        <a:t>Efektywność </a:t>
                      </a:r>
                      <a:r>
                        <a:rPr lang="pl-PL" sz="1400" dirty="0">
                          <a:effectLst/>
                          <a:latin typeface="+mj-lt"/>
                          <a:ea typeface="Times New Roman" panose="02020603050405020304" pitchFamily="18" charset="0"/>
                          <a:cs typeface="Arial" panose="020B0604020202020204" pitchFamily="34" charset="0"/>
                        </a:rPr>
                        <a:t>energetyczna</a:t>
                      </a:r>
                      <a:endParaRPr lang="pl-PL" sz="14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rowSpan="2">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just">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just">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just">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Wspieranie przejścia na gospodarkę </a:t>
                      </a:r>
                    </a:p>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niskoemisyjną we wszystkich sektorach </a:t>
                      </a:r>
                    </a:p>
                    <a:p>
                      <a:pPr algn="just">
                        <a:spcAft>
                          <a:spcPts val="0"/>
                        </a:spcAft>
                      </a:pPr>
                      <a:r>
                        <a:rPr lang="pl-PL" sz="1200" dirty="0">
                          <a:solidFill>
                            <a:srgbClr val="000000"/>
                          </a:solidFill>
                          <a:effectLst/>
                          <a:latin typeface="+mj-lt"/>
                          <a:ea typeface="Times New Roman" panose="02020603050405020304" pitchFamily="18" charset="0"/>
                          <a:cs typeface="Arial" panose="020B0604020202020204" pitchFamily="34" charset="0"/>
                        </a:rPr>
                        <a:t> </a:t>
                      </a:r>
                      <a:endParaRPr lang="pl-PL" sz="1200" dirty="0">
                        <a:solidFill>
                          <a:srgbClr val="000000"/>
                        </a:solidFill>
                        <a:effectLst/>
                        <a:latin typeface="+mj-lt"/>
                        <a:ea typeface="Times New Roman" panose="02020603050405020304" pitchFamily="18"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Promowanie efektywności energetycznej i użycia OZE </a:t>
                      </a:r>
                    </a:p>
                    <a:p>
                      <a:pPr>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w przedsiębiorstwach</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149,3</a:t>
                      </a:r>
                    </a:p>
                    <a:p>
                      <a:pPr algn="ctr">
                        <a:lnSpc>
                          <a:spcPct val="115000"/>
                        </a:lnSpc>
                        <a:spcAft>
                          <a:spcPts val="0"/>
                        </a:spcAft>
                      </a:pPr>
                      <a:r>
                        <a:rPr lang="pl-PL" sz="1200">
                          <a:effectLst/>
                          <a:latin typeface="+mj-lt"/>
                          <a:ea typeface="Times New Roman" panose="02020603050405020304" pitchFamily="18" charset="0"/>
                          <a:cs typeface="Arial" panose="020B0604020202020204" pitchFamily="34" charset="0"/>
                        </a:rPr>
                        <a:t> </a:t>
                      </a:r>
                      <a:endParaRPr lang="pl-PL" sz="120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r>
              <a:tr h="1195497">
                <a:tc vMerge="1">
                  <a:txBody>
                    <a:bodyPr/>
                    <a:lstStyle/>
                    <a:p>
                      <a:endParaRPr lang="pl-PL"/>
                    </a:p>
                  </a:txBody>
                  <a:tcPr/>
                </a:tc>
                <a:tc vMerge="1">
                  <a:txBody>
                    <a:bodyPr/>
                    <a:lstStyle/>
                    <a:p>
                      <a:endParaRPr lang="pl-PL"/>
                    </a:p>
                  </a:txBody>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Wspieranie efektywności energetycznej i wykorzystywania odnawialnych źródeł energii w budynkach publicznych i sektorze mieszkaniowym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238,8</a:t>
                      </a:r>
                    </a:p>
                    <a:p>
                      <a:pPr algn="ctr">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 </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r>
              <a:tr h="1022951">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just">
                        <a:spcAft>
                          <a:spcPts val="0"/>
                        </a:spcAft>
                      </a:pPr>
                      <a:r>
                        <a:rPr lang="pl-PL" sz="1400" b="1" dirty="0">
                          <a:solidFill>
                            <a:srgbClr val="000000"/>
                          </a:solidFill>
                          <a:effectLst/>
                          <a:latin typeface="+mj-lt"/>
                          <a:ea typeface="Times New Roman" panose="02020603050405020304" pitchFamily="18" charset="0"/>
                          <a:cs typeface="Calibri" panose="020F0502020204030204" pitchFamily="34" charset="0"/>
                        </a:rPr>
                        <a:t>Oś Priorytetowa 6 </a:t>
                      </a:r>
                      <a:endParaRPr lang="pl-PL" sz="1400" dirty="0">
                        <a:solidFill>
                          <a:srgbClr val="000000"/>
                        </a:solidFill>
                        <a:effectLst/>
                        <a:latin typeface="+mj-lt"/>
                        <a:ea typeface="Times New Roman" panose="02020603050405020304" pitchFamily="18" charset="0"/>
                        <a:cs typeface="Calibri" panose="020F0502020204030204" pitchFamily="34" charset="0"/>
                      </a:endParaRPr>
                    </a:p>
                    <a:p>
                      <a:pPr algn="just">
                        <a:lnSpc>
                          <a:spcPct val="115000"/>
                        </a:lnSpc>
                        <a:spcAft>
                          <a:spcPts val="0"/>
                        </a:spcAft>
                      </a:pPr>
                      <a:r>
                        <a:rPr lang="pl-PL" sz="1400" dirty="0">
                          <a:effectLst/>
                          <a:latin typeface="+mj-lt"/>
                          <a:ea typeface="Times New Roman" panose="02020603050405020304" pitchFamily="18" charset="0"/>
                        </a:rPr>
                        <a:t>Gospodarka niskoemisyjna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Wspieranie przejścia na gospodarkę </a:t>
                      </a:r>
                    </a:p>
                    <a:p>
                      <a:pP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niskoemisyjną we wszystkich sektorach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Promowanie strategii niskoemisyjnych dla wszystkich typów obszarów,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477,5</a:t>
                      </a:r>
                    </a:p>
                    <a:p>
                      <a:pPr algn="ctr">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 </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r>
            </a:tbl>
          </a:graphicData>
        </a:graphic>
      </p:graphicFrame>
    </p:spTree>
    <p:extLst>
      <p:ext uri="{BB962C8B-B14F-4D97-AF65-F5344CB8AC3E}">
        <p14:creationId xmlns:p14="http://schemas.microsoft.com/office/powerpoint/2010/main" val="3712236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7132" y="624110"/>
            <a:ext cx="9817479" cy="818324"/>
          </a:xfrm>
        </p:spPr>
        <p:txBody>
          <a:bodyPr/>
          <a:lstStyle/>
          <a:p>
            <a:r>
              <a:rPr lang="pl-PL" sz="2800" b="1" dirty="0">
                <a:solidFill>
                  <a:prstClr val="black">
                    <a:lumMod val="85000"/>
                    <a:lumOff val="15000"/>
                  </a:prstClr>
                </a:solidFill>
              </a:rPr>
              <a:t>RPO dla woj. Lubelskiego </a:t>
            </a:r>
            <a:r>
              <a:rPr lang="pl-PL" dirty="0">
                <a:solidFill>
                  <a:prstClr val="black">
                    <a:lumMod val="85000"/>
                    <a:lumOff val="15000"/>
                  </a:prstClr>
                </a:solidFill>
              </a:rPr>
              <a:t>-</a:t>
            </a:r>
            <a:r>
              <a:rPr lang="pl-PL" sz="2400" dirty="0">
                <a:solidFill>
                  <a:prstClr val="black">
                    <a:lumMod val="85000"/>
                    <a:lumOff val="15000"/>
                  </a:prstClr>
                </a:solidFill>
              </a:rPr>
              <a:t> Gospodarka Niskoemisyjna (c.d.)</a:t>
            </a:r>
            <a:endParaRPr lang="pl-PL" dirty="0"/>
          </a:p>
        </p:txBody>
      </p:sp>
      <p:graphicFrame>
        <p:nvGraphicFramePr>
          <p:cNvPr id="5" name="Symbol zastępczy zawartości 3"/>
          <p:cNvGraphicFramePr>
            <a:graphicFrameLocks/>
          </p:cNvGraphicFramePr>
          <p:nvPr>
            <p:extLst>
              <p:ext uri="{D42A27DB-BD31-4B8C-83A1-F6EECF244321}">
                <p14:modId xmlns:p14="http://schemas.microsoft.com/office/powerpoint/2010/main" val="1821689625"/>
              </p:ext>
            </p:extLst>
          </p:nvPr>
        </p:nvGraphicFramePr>
        <p:xfrm>
          <a:off x="1687132" y="1442434"/>
          <a:ext cx="9710736" cy="5145024"/>
        </p:xfrm>
        <a:graphic>
          <a:graphicData uri="http://schemas.openxmlformats.org/drawingml/2006/table">
            <a:tbl>
              <a:tblPr firstRow="1" bandRow="1"/>
              <a:tblGrid>
                <a:gridCol w="2427684"/>
                <a:gridCol w="2427684"/>
                <a:gridCol w="2427684"/>
                <a:gridCol w="2427684"/>
              </a:tblGrid>
              <a:tr h="370840">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endParaRPr lang="pl-PL" sz="1400" b="1" dirty="0" smtClean="0">
                        <a:effectLst/>
                        <a:latin typeface="+mj-lt"/>
                        <a:ea typeface="Times New Roman" panose="02020603050405020304" pitchFamily="18" charset="0"/>
                        <a:cs typeface="Times New Roman" panose="02020603050405020304" pitchFamily="18" charset="0"/>
                      </a:endParaRPr>
                    </a:p>
                    <a:p>
                      <a:r>
                        <a:rPr lang="pl-PL" sz="1400" b="1" dirty="0" smtClean="0">
                          <a:effectLst/>
                          <a:latin typeface="+mj-lt"/>
                          <a:ea typeface="Times New Roman" panose="02020603050405020304" pitchFamily="18" charset="0"/>
                          <a:cs typeface="Times New Roman" panose="02020603050405020304" pitchFamily="18" charset="0"/>
                        </a:rPr>
                        <a:t>Oś </a:t>
                      </a:r>
                      <a:r>
                        <a:rPr lang="pl-PL" sz="1400" b="1" dirty="0" smtClean="0">
                          <a:effectLst/>
                          <a:latin typeface="+mj-lt"/>
                          <a:ea typeface="Times New Roman" panose="02020603050405020304" pitchFamily="18" charset="0"/>
                          <a:cs typeface="Arial" panose="020B0604020202020204" pitchFamily="34" charset="0"/>
                        </a:rPr>
                        <a:t>priorytetowa</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pPr algn="ctr"/>
                      <a:endParaRPr lang="pl-PL" sz="1400" b="1" kern="1200" dirty="0" smtClean="0">
                        <a:solidFill>
                          <a:schemeClr val="lt1"/>
                        </a:solidFill>
                        <a:effectLst/>
                        <a:latin typeface="+mj-lt"/>
                        <a:ea typeface="+mn-ea"/>
                        <a:cs typeface="+mn-cs"/>
                      </a:endParaRPr>
                    </a:p>
                    <a:p>
                      <a:pPr algn="ctr"/>
                      <a:r>
                        <a:rPr lang="pl-PL" sz="1400" b="1" kern="1200" dirty="0" smtClean="0">
                          <a:solidFill>
                            <a:schemeClr val="lt1"/>
                          </a:solidFill>
                          <a:effectLst/>
                          <a:latin typeface="+mj-lt"/>
                          <a:ea typeface="+mn-ea"/>
                          <a:cs typeface="+mn-cs"/>
                        </a:rPr>
                        <a:t>Cel tematyczny</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pPr algn="ctr"/>
                      <a:endParaRPr lang="pl-PL" sz="1400" b="1" kern="1200" dirty="0" smtClean="0">
                        <a:solidFill>
                          <a:schemeClr val="lt1"/>
                        </a:solidFill>
                        <a:effectLst/>
                        <a:latin typeface="+mj-lt"/>
                        <a:ea typeface="+mn-ea"/>
                        <a:cs typeface="+mn-cs"/>
                      </a:endParaRPr>
                    </a:p>
                    <a:p>
                      <a:pPr algn="ctr"/>
                      <a:r>
                        <a:rPr lang="pl-PL" sz="1400" b="1" kern="1200" dirty="0" smtClean="0">
                          <a:solidFill>
                            <a:schemeClr val="lt1"/>
                          </a:solidFill>
                          <a:effectLst/>
                          <a:latin typeface="+mj-lt"/>
                          <a:ea typeface="+mn-ea"/>
                          <a:cs typeface="+mn-cs"/>
                        </a:rPr>
                        <a:t>Priorytet inwestycyjny </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b="1" kern="1200">
                          <a:solidFill>
                            <a:schemeClr val="lt1"/>
                          </a:solidFill>
                          <a:latin typeface="Century Gothic" panose="020B0502020202020204"/>
                          <a:ea typeface=""/>
                          <a:cs typeface=""/>
                        </a:defRPr>
                      </a:lvl1pPr>
                      <a:lvl2pPr marL="457200" algn="l" defTabSz="457200" rtl="0" eaLnBrk="1" latinLnBrk="0" hangingPunct="1">
                        <a:defRPr sz="1800" b="1" kern="1200">
                          <a:solidFill>
                            <a:schemeClr val="lt1"/>
                          </a:solidFill>
                          <a:latin typeface="Century Gothic" panose="020B0502020202020204"/>
                          <a:ea typeface=""/>
                          <a:cs typeface=""/>
                        </a:defRPr>
                      </a:lvl2pPr>
                      <a:lvl3pPr marL="914400" algn="l" defTabSz="457200" rtl="0" eaLnBrk="1" latinLnBrk="0" hangingPunct="1">
                        <a:defRPr sz="1800" b="1" kern="1200">
                          <a:solidFill>
                            <a:schemeClr val="lt1"/>
                          </a:solidFill>
                          <a:latin typeface="Century Gothic" panose="020B0502020202020204"/>
                          <a:ea typeface=""/>
                          <a:cs typeface=""/>
                        </a:defRPr>
                      </a:lvl3pPr>
                      <a:lvl4pPr marL="1371600" algn="l" defTabSz="457200" rtl="0" eaLnBrk="1" latinLnBrk="0" hangingPunct="1">
                        <a:defRPr sz="1800" b="1" kern="1200">
                          <a:solidFill>
                            <a:schemeClr val="lt1"/>
                          </a:solidFill>
                          <a:latin typeface="Century Gothic" panose="020B0502020202020204"/>
                          <a:ea typeface=""/>
                          <a:cs typeface=""/>
                        </a:defRPr>
                      </a:lvl4pPr>
                      <a:lvl5pPr marL="1828800" algn="l" defTabSz="457200" rtl="0" eaLnBrk="1" latinLnBrk="0" hangingPunct="1">
                        <a:defRPr sz="1800" b="1" kern="1200">
                          <a:solidFill>
                            <a:schemeClr val="lt1"/>
                          </a:solidFill>
                          <a:latin typeface="Century Gothic" panose="020B0502020202020204"/>
                          <a:ea typeface=""/>
                          <a:cs typeface=""/>
                        </a:defRPr>
                      </a:lvl5pPr>
                      <a:lvl6pPr marL="2286000" algn="l" defTabSz="457200" rtl="0" eaLnBrk="1" latinLnBrk="0" hangingPunct="1">
                        <a:defRPr sz="1800" b="1" kern="1200">
                          <a:solidFill>
                            <a:schemeClr val="lt1"/>
                          </a:solidFill>
                          <a:latin typeface="Century Gothic" panose="020B0502020202020204"/>
                          <a:ea typeface=""/>
                          <a:cs typeface=""/>
                        </a:defRPr>
                      </a:lvl6pPr>
                      <a:lvl7pPr marL="2743200" algn="l" defTabSz="457200" rtl="0" eaLnBrk="1" latinLnBrk="0" hangingPunct="1">
                        <a:defRPr sz="1800" b="1" kern="1200">
                          <a:solidFill>
                            <a:schemeClr val="lt1"/>
                          </a:solidFill>
                          <a:latin typeface="Century Gothic" panose="020B0502020202020204"/>
                          <a:ea typeface=""/>
                          <a:cs typeface=""/>
                        </a:defRPr>
                      </a:lvl7pPr>
                      <a:lvl8pPr marL="3200400" algn="l" defTabSz="457200" rtl="0" eaLnBrk="1" latinLnBrk="0" hangingPunct="1">
                        <a:defRPr sz="1800" b="1" kern="1200">
                          <a:solidFill>
                            <a:schemeClr val="lt1"/>
                          </a:solidFill>
                          <a:latin typeface="Century Gothic" panose="020B0502020202020204"/>
                          <a:ea typeface=""/>
                          <a:cs typeface=""/>
                        </a:defRPr>
                      </a:lvl8pPr>
                      <a:lvl9pPr marL="3657600" algn="l" defTabSz="457200" rtl="0" eaLnBrk="1" latinLnBrk="0" hangingPunct="1">
                        <a:defRPr sz="1800" b="1" kern="1200">
                          <a:solidFill>
                            <a:schemeClr val="lt1"/>
                          </a:solidFill>
                          <a:latin typeface="Century Gothic" panose="020B0502020202020204"/>
                          <a:ea typeface=""/>
                          <a:cs typeface=""/>
                        </a:defRPr>
                      </a:lvl9pPr>
                    </a:lstStyle>
                    <a:p>
                      <a:pPr algn="ctr"/>
                      <a:r>
                        <a:rPr lang="pl-PL" sz="1400" b="1" kern="1200" dirty="0" smtClean="0">
                          <a:solidFill>
                            <a:schemeClr val="lt1"/>
                          </a:solidFill>
                          <a:effectLst/>
                          <a:latin typeface="+mj-lt"/>
                          <a:ea typeface="+mn-ea"/>
                          <a:cs typeface="+mn-cs"/>
                        </a:rPr>
                        <a:t>Wsparcie UE</a:t>
                      </a:r>
                    </a:p>
                    <a:p>
                      <a:pPr algn="ctr"/>
                      <a:r>
                        <a:rPr lang="pl-PL" sz="1400" b="1" kern="1200" dirty="0" smtClean="0">
                          <a:solidFill>
                            <a:schemeClr val="lt1"/>
                          </a:solidFill>
                          <a:effectLst/>
                          <a:latin typeface="+mj-lt"/>
                          <a:ea typeface="+mn-ea"/>
                          <a:cs typeface="+mn-cs"/>
                        </a:rPr>
                        <a:t>[mln  zł ]</a:t>
                      </a:r>
                      <a:endParaRPr lang="pl-PL"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8712"/>
                    </a:solidFill>
                  </a:tcPr>
                </a:tc>
              </a:tr>
              <a:tr h="370840">
                <a:tc rowSpan="4">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endParaRPr lang="pl-PL" sz="1400" b="1" kern="1200" dirty="0" smtClean="0">
                        <a:solidFill>
                          <a:schemeClr val="dk1"/>
                        </a:solidFill>
                        <a:effectLst/>
                        <a:latin typeface="+mn-lt"/>
                        <a:ea typeface="+mn-ea"/>
                        <a:cs typeface="+mn-cs"/>
                      </a:endParaRPr>
                    </a:p>
                    <a:p>
                      <a:endParaRPr lang="pl-PL" sz="1400" b="1" kern="1200" dirty="0" smtClean="0">
                        <a:solidFill>
                          <a:schemeClr val="dk1"/>
                        </a:solidFill>
                        <a:effectLst/>
                        <a:latin typeface="+mn-lt"/>
                        <a:ea typeface="+mn-ea"/>
                        <a:cs typeface="+mn-cs"/>
                      </a:endParaRPr>
                    </a:p>
                    <a:p>
                      <a:endParaRPr lang="pl-PL" sz="1400" b="1" kern="1200" dirty="0" smtClean="0">
                        <a:solidFill>
                          <a:schemeClr val="dk1"/>
                        </a:solidFill>
                        <a:effectLst/>
                        <a:latin typeface="+mn-lt"/>
                        <a:ea typeface="+mn-ea"/>
                        <a:cs typeface="+mn-cs"/>
                      </a:endParaRPr>
                    </a:p>
                    <a:p>
                      <a:endParaRPr lang="pl-PL" sz="1400" b="1" kern="1200" dirty="0" smtClean="0">
                        <a:solidFill>
                          <a:schemeClr val="dk1"/>
                        </a:solidFill>
                        <a:effectLst/>
                        <a:latin typeface="+mn-lt"/>
                        <a:ea typeface="+mn-ea"/>
                        <a:cs typeface="+mn-cs"/>
                      </a:endParaRPr>
                    </a:p>
                    <a:p>
                      <a:endParaRPr lang="pl-PL" sz="1400" b="1" kern="1200" dirty="0" smtClean="0">
                        <a:solidFill>
                          <a:schemeClr val="dk1"/>
                        </a:solidFill>
                        <a:effectLst/>
                        <a:latin typeface="+mn-lt"/>
                        <a:ea typeface="+mn-ea"/>
                        <a:cs typeface="+mn-cs"/>
                      </a:endParaRPr>
                    </a:p>
                    <a:p>
                      <a:endParaRPr lang="pl-PL" sz="1400" b="1" kern="1200" dirty="0" smtClean="0">
                        <a:solidFill>
                          <a:schemeClr val="dk1"/>
                        </a:solidFill>
                        <a:effectLst/>
                        <a:latin typeface="+mn-lt"/>
                        <a:ea typeface="+mn-ea"/>
                        <a:cs typeface="+mn-cs"/>
                      </a:endParaRPr>
                    </a:p>
                    <a:p>
                      <a:r>
                        <a:rPr lang="pl-PL" sz="1400" b="1" kern="1200" dirty="0" smtClean="0">
                          <a:solidFill>
                            <a:schemeClr val="dk1"/>
                          </a:solidFill>
                          <a:effectLst/>
                          <a:latin typeface="+mn-lt"/>
                          <a:ea typeface="+mn-ea"/>
                          <a:cs typeface="+mn-cs"/>
                        </a:rPr>
                        <a:t>Oś Priorytetowa 7 </a:t>
                      </a:r>
                      <a:endParaRPr lang="pl-PL" sz="1400" kern="1200" dirty="0" smtClean="0">
                        <a:solidFill>
                          <a:schemeClr val="dk1"/>
                        </a:solidFill>
                        <a:effectLst/>
                        <a:latin typeface="+mn-lt"/>
                        <a:ea typeface="+mn-ea"/>
                        <a:cs typeface="+mn-cs"/>
                      </a:endParaRPr>
                    </a:p>
                    <a:p>
                      <a:r>
                        <a:rPr lang="pl-PL" sz="1400" b="1" kern="1200" dirty="0" smtClean="0">
                          <a:solidFill>
                            <a:schemeClr val="dk1"/>
                          </a:solidFill>
                          <a:effectLst/>
                          <a:latin typeface="+mn-lt"/>
                          <a:ea typeface="+mn-ea"/>
                          <a:cs typeface="+mn-cs"/>
                        </a:rPr>
                        <a:t> </a:t>
                      </a:r>
                      <a:endParaRPr lang="pl-PL" sz="1400" kern="1200" dirty="0" smtClean="0">
                        <a:solidFill>
                          <a:schemeClr val="dk1"/>
                        </a:solidFill>
                        <a:effectLst/>
                        <a:latin typeface="+mn-lt"/>
                        <a:ea typeface="+mn-ea"/>
                        <a:cs typeface="+mn-cs"/>
                      </a:endParaRPr>
                    </a:p>
                    <a:p>
                      <a:r>
                        <a:rPr lang="pl-PL" sz="1400" kern="1200" dirty="0" smtClean="0">
                          <a:solidFill>
                            <a:schemeClr val="dk1"/>
                          </a:solidFill>
                          <a:effectLst/>
                          <a:latin typeface="+mn-lt"/>
                          <a:ea typeface="+mn-ea"/>
                          <a:cs typeface="+mn-cs"/>
                        </a:rPr>
                        <a:t>Ochrona środowiska i efektywne wykorzystanie zasobów </a:t>
                      </a:r>
                      <a:endParaRPr lang="pl-PL"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Promowanie dostosowania do zmian klimatu, zapobiegania ryzyku i zarządzania ryzykiem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Promowanie inwestycji ukierunkowanych na konkretne rodzaje ryzyka, zapewniających odporność na klęski żywiołowe oraz stworzenie systemów zarządzania klęskami żywiołowymi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119,4</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r>
              <a:tr h="370840">
                <a:tc vMerge="1">
                  <a:txBody>
                    <a:bodyPr/>
                    <a:lstStyle/>
                    <a:p>
                      <a:endParaRPr lang="pl-PL"/>
                    </a:p>
                  </a:txBody>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just">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 </a:t>
                      </a:r>
                    </a:p>
                    <a:p>
                      <a:pPr algn="just">
                        <a:lnSpc>
                          <a:spcPct val="115000"/>
                        </a:lnSpc>
                        <a:spcAft>
                          <a:spcPts val="0"/>
                        </a:spcAft>
                      </a:pPr>
                      <a:r>
                        <a:rPr lang="pl-PL" sz="1200">
                          <a:effectLst/>
                          <a:latin typeface="+mj-lt"/>
                          <a:ea typeface="Times New Roman" panose="02020603050405020304" pitchFamily="18" charset="0"/>
                        </a:rPr>
                        <a:t>Ochrona środowiska naturalnego i wspieranie efektywności wykorzystania zasobów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Zaspokojenie znaczących potrzeb w zakresie inwestycji w sektorze gospodarki odpadami, tak aby wypełnić zobowiązania wynikające z prawa unijnego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42,64</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r>
              <a:tr h="370840">
                <a:tc vMerge="1">
                  <a:txBody>
                    <a:bodyPr/>
                    <a:lstStyle/>
                    <a:p>
                      <a:endParaRPr lang="pl-PL"/>
                    </a:p>
                  </a:txBody>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Zaspokojenie znaczących potrzeb w zakresie inwestycji w sektorze gospodarki wodnej, tak aby wypełnić zobowiązania wynikające z prawa unijnego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Osiągnięcie i utrzymanie dobrego stanu wód powierzchniowych i podziemnych województwa. </a:t>
                      </a:r>
                    </a:p>
                    <a:p>
                      <a:pPr>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 </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417,9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40000"/>
                      </a:srgbClr>
                    </a:solidFill>
                  </a:tcPr>
                </a:tc>
              </a:tr>
              <a:tr h="370840">
                <a:tc vMerge="1">
                  <a:txBody>
                    <a:bodyPr/>
                    <a:lstStyle/>
                    <a:p>
                      <a:endParaRPr lang="pl-PL"/>
                    </a:p>
                  </a:txBody>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Ochrona i przywrócenie różnorodności biologicznej, ochrona i rekultywacja gleby oraz promowanie usług ekosystemowych,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 </a:t>
                      </a:r>
                    </a:p>
                    <a:p>
                      <a:pPr>
                        <a:spcAft>
                          <a:spcPts val="0"/>
                        </a:spcAft>
                      </a:pPr>
                      <a:r>
                        <a:rPr lang="pl-PL" sz="1200">
                          <a:solidFill>
                            <a:srgbClr val="000000"/>
                          </a:solidFill>
                          <a:effectLst/>
                          <a:latin typeface="+mj-lt"/>
                          <a:ea typeface="Times New Roman" panose="02020603050405020304" pitchFamily="18" charset="0"/>
                          <a:cs typeface="Calibri" panose="020F0502020204030204" pitchFamily="34" charset="0"/>
                        </a:rPr>
                        <a:t>Zachowanie i wzmocnienie różnorodności biologicznej i krajobrazowej województwa. </a:t>
                      </a:r>
                    </a:p>
                    <a:p>
                      <a:pPr>
                        <a:lnSpc>
                          <a:spcPct val="115000"/>
                        </a:lnSpc>
                        <a:spcAft>
                          <a:spcPts val="0"/>
                        </a:spcAft>
                      </a:pPr>
                      <a:r>
                        <a:rPr lang="pl-PL" sz="1200">
                          <a:effectLst/>
                          <a:latin typeface="+mj-lt"/>
                          <a:ea typeface="Times New Roman" panose="02020603050405020304" pitchFamily="18" charset="0"/>
                          <a:cs typeface="Arial" panose="020B0604020202020204" pitchFamily="34" charset="0"/>
                        </a:rPr>
                        <a:t> </a:t>
                      </a:r>
                      <a:endParaRPr lang="pl-PL" sz="120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c>
                  <a:txBody>
                    <a:bodyPr/>
                    <a:lstStyle>
                      <a:lvl1pPr marL="0" algn="l" defTabSz="457200" rtl="0" eaLnBrk="1" latinLnBrk="0" hangingPunct="1">
                        <a:defRPr sz="1800" kern="1200">
                          <a:solidFill>
                            <a:schemeClr val="dk1"/>
                          </a:solidFill>
                          <a:latin typeface="Century Gothic" panose="020B0502020202020204"/>
                          <a:ea typeface=""/>
                          <a:cs typeface=""/>
                        </a:defRPr>
                      </a:lvl1pPr>
                      <a:lvl2pPr marL="457200" algn="l" defTabSz="457200" rtl="0" eaLnBrk="1" latinLnBrk="0" hangingPunct="1">
                        <a:defRPr sz="1800" kern="1200">
                          <a:solidFill>
                            <a:schemeClr val="dk1"/>
                          </a:solidFill>
                          <a:latin typeface="Century Gothic" panose="020B0502020202020204"/>
                          <a:ea typeface=""/>
                          <a:cs typeface=""/>
                        </a:defRPr>
                      </a:lvl2pPr>
                      <a:lvl3pPr marL="914400" algn="l" defTabSz="457200" rtl="0" eaLnBrk="1" latinLnBrk="0" hangingPunct="1">
                        <a:defRPr sz="1800" kern="1200">
                          <a:solidFill>
                            <a:schemeClr val="dk1"/>
                          </a:solidFill>
                          <a:latin typeface="Century Gothic" panose="020B0502020202020204"/>
                          <a:ea typeface=""/>
                          <a:cs typeface=""/>
                        </a:defRPr>
                      </a:lvl3pPr>
                      <a:lvl4pPr marL="1371600" algn="l" defTabSz="457200" rtl="0" eaLnBrk="1" latinLnBrk="0" hangingPunct="1">
                        <a:defRPr sz="1800" kern="1200">
                          <a:solidFill>
                            <a:schemeClr val="dk1"/>
                          </a:solidFill>
                          <a:latin typeface="Century Gothic" panose="020B0502020202020204"/>
                          <a:ea typeface=""/>
                          <a:cs typeface=""/>
                        </a:defRPr>
                      </a:lvl4pPr>
                      <a:lvl5pPr marL="1828800" algn="l" defTabSz="457200" rtl="0" eaLnBrk="1" latinLnBrk="0" hangingPunct="1">
                        <a:defRPr sz="1800" kern="1200">
                          <a:solidFill>
                            <a:schemeClr val="dk1"/>
                          </a:solidFill>
                          <a:latin typeface="Century Gothic" panose="020B0502020202020204"/>
                          <a:ea typeface=""/>
                          <a:cs typeface=""/>
                        </a:defRPr>
                      </a:lvl5pPr>
                      <a:lvl6pPr marL="2286000" algn="l" defTabSz="457200" rtl="0" eaLnBrk="1" latinLnBrk="0" hangingPunct="1">
                        <a:defRPr sz="1800" kern="1200">
                          <a:solidFill>
                            <a:schemeClr val="dk1"/>
                          </a:solidFill>
                          <a:latin typeface="Century Gothic" panose="020B0502020202020204"/>
                          <a:ea typeface=""/>
                          <a:cs typeface=""/>
                        </a:defRPr>
                      </a:lvl6pPr>
                      <a:lvl7pPr marL="2743200" algn="l" defTabSz="457200" rtl="0" eaLnBrk="1" latinLnBrk="0" hangingPunct="1">
                        <a:defRPr sz="1800" kern="1200">
                          <a:solidFill>
                            <a:schemeClr val="dk1"/>
                          </a:solidFill>
                          <a:latin typeface="Century Gothic" panose="020B0502020202020204"/>
                          <a:ea typeface=""/>
                          <a:cs typeface=""/>
                        </a:defRPr>
                      </a:lvl7pPr>
                      <a:lvl8pPr marL="3200400" algn="l" defTabSz="457200" rtl="0" eaLnBrk="1" latinLnBrk="0" hangingPunct="1">
                        <a:defRPr sz="1800" kern="1200">
                          <a:solidFill>
                            <a:schemeClr val="dk1"/>
                          </a:solidFill>
                          <a:latin typeface="Century Gothic" panose="020B0502020202020204"/>
                          <a:ea typeface=""/>
                          <a:cs typeface=""/>
                        </a:defRPr>
                      </a:lvl8pPr>
                      <a:lvl9pPr marL="3657600" algn="l" defTabSz="457200" rtl="0" eaLnBrk="1" latinLnBrk="0" hangingPunct="1">
                        <a:defRPr sz="1800" kern="1200">
                          <a:solidFill>
                            <a:schemeClr val="dk1"/>
                          </a:solidFill>
                          <a:latin typeface="Century Gothic" panose="020B0502020202020204"/>
                          <a:ea typeface=""/>
                          <a:cs typeface=""/>
                        </a:defRPr>
                      </a:lvl9pPr>
                    </a:lstStyle>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 </a:t>
                      </a:r>
                    </a:p>
                    <a:p>
                      <a:pPr algn="ctr">
                        <a:spcAft>
                          <a:spcPts val="0"/>
                        </a:spcAft>
                      </a:pPr>
                      <a:r>
                        <a:rPr lang="pl-PL" sz="1200" dirty="0">
                          <a:solidFill>
                            <a:srgbClr val="000000"/>
                          </a:solidFill>
                          <a:effectLst/>
                          <a:latin typeface="+mj-lt"/>
                          <a:ea typeface="Times New Roman" panose="02020603050405020304" pitchFamily="18" charset="0"/>
                          <a:cs typeface="Calibri" panose="020F0502020204030204" pitchFamily="34" charset="0"/>
                        </a:rPr>
                        <a:t>29,9</a:t>
                      </a:r>
                    </a:p>
                    <a:p>
                      <a:pPr algn="just">
                        <a:lnSpc>
                          <a:spcPct val="115000"/>
                        </a:lnSpc>
                        <a:spcAft>
                          <a:spcPts val="0"/>
                        </a:spcAft>
                      </a:pPr>
                      <a:r>
                        <a:rPr lang="pl-PL" sz="1200" dirty="0">
                          <a:effectLst/>
                          <a:latin typeface="+mj-lt"/>
                          <a:ea typeface="Times New Roman" panose="02020603050405020304" pitchFamily="18" charset="0"/>
                          <a:cs typeface="Arial" panose="020B0604020202020204" pitchFamily="34" charset="0"/>
                        </a:rPr>
                        <a:t> </a:t>
                      </a:r>
                      <a:endParaRPr lang="pl-PL" sz="1200" dirty="0">
                        <a:effectLst/>
                        <a:latin typeface="+mj-lt"/>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8712">
                        <a:tint val="20000"/>
                      </a:srgbClr>
                    </a:solidFill>
                  </a:tcPr>
                </a:tc>
              </a:tr>
            </a:tbl>
          </a:graphicData>
        </a:graphic>
      </p:graphicFrame>
    </p:spTree>
    <p:extLst>
      <p:ext uri="{BB962C8B-B14F-4D97-AF65-F5344CB8AC3E}">
        <p14:creationId xmlns:p14="http://schemas.microsoft.com/office/powerpoint/2010/main" val="3731257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7132" y="624110"/>
            <a:ext cx="9817479" cy="805445"/>
          </a:xfrm>
        </p:spPr>
        <p:txBody>
          <a:bodyPr/>
          <a:lstStyle/>
          <a:p>
            <a:r>
              <a:rPr lang="pl-PL" sz="3200" b="1" dirty="0">
                <a:solidFill>
                  <a:srgbClr val="00B050"/>
                </a:solidFill>
              </a:rPr>
              <a:t>PROW</a:t>
            </a:r>
            <a:r>
              <a:rPr lang="pl-PL" sz="3200" dirty="0">
                <a:solidFill>
                  <a:srgbClr val="00B050"/>
                </a:solidFill>
              </a:rPr>
              <a:t> - </a:t>
            </a:r>
            <a:r>
              <a:rPr lang="pl-PL" sz="2500" dirty="0">
                <a:solidFill>
                  <a:srgbClr val="00B050"/>
                </a:solidFill>
              </a:rPr>
              <a:t>Program Rozwoju Obszarów Wiejskich  2014 – 2020</a:t>
            </a:r>
            <a:endParaRPr lang="pl-PL" dirty="0">
              <a:solidFill>
                <a:srgbClr val="00B050"/>
              </a:solidFill>
            </a:endParaRPr>
          </a:p>
        </p:txBody>
      </p:sp>
      <p:sp>
        <p:nvSpPr>
          <p:cNvPr id="3" name="Prostokąt 2"/>
          <p:cNvSpPr/>
          <p:nvPr/>
        </p:nvSpPr>
        <p:spPr>
          <a:xfrm>
            <a:off x="1218941" y="1429555"/>
            <a:ext cx="10753859" cy="5339923"/>
          </a:xfrm>
          <a:prstGeom prst="rect">
            <a:avLst/>
          </a:prstGeom>
        </p:spPr>
        <p:txBody>
          <a:bodyPr wrap="square">
            <a:spAutoFit/>
          </a:bodyPr>
          <a:lstStyle/>
          <a:p>
            <a:pPr marL="342900" lvl="0" indent="-342900">
              <a:spcBef>
                <a:spcPts val="1000"/>
              </a:spcBef>
              <a:buClr>
                <a:srgbClr val="E78712"/>
              </a:buClr>
              <a:buFont typeface="Wingdings 3" charset="2"/>
              <a:buChar char=""/>
            </a:pPr>
            <a:r>
              <a:rPr lang="pl-PL" dirty="0">
                <a:solidFill>
                  <a:srgbClr val="000000"/>
                </a:solidFill>
                <a:latin typeface="Tahoma" panose="020B0604030504040204" pitchFamily="34" charset="0"/>
              </a:rPr>
              <a:t>PROW 2014 – 2020 będzie realizował wszystkie sześć priorytetów wyznaczonych dla unijnej polityki rozwoju obszarów wiejskich na lata 2014 – 2020, a </a:t>
            </a:r>
            <a:r>
              <a:rPr lang="pl-PL" dirty="0" err="1">
                <a:solidFill>
                  <a:srgbClr val="000000"/>
                </a:solidFill>
                <a:latin typeface="Tahoma" panose="020B0604030504040204" pitchFamily="34" charset="0"/>
              </a:rPr>
              <a:t>mianowice</a:t>
            </a:r>
            <a:r>
              <a:rPr lang="pl-PL" dirty="0">
                <a:solidFill>
                  <a:srgbClr val="000000"/>
                </a:solidFill>
                <a:latin typeface="Tahoma" panose="020B0604030504040204" pitchFamily="34" charset="0"/>
              </a:rPr>
              <a:t>:</a:t>
            </a:r>
          </a:p>
          <a:p>
            <a:pPr marL="342900" lvl="0" indent="-342900">
              <a:spcBef>
                <a:spcPts val="1000"/>
              </a:spcBef>
              <a:buClr>
                <a:srgbClr val="E78712"/>
              </a:buClr>
              <a:buFont typeface="+mj-lt"/>
              <a:buAutoNum type="arabicPeriod"/>
            </a:pPr>
            <a:r>
              <a:rPr lang="pl-PL" dirty="0">
                <a:solidFill>
                  <a:srgbClr val="000000"/>
                </a:solidFill>
                <a:latin typeface="Tahoma" panose="020B0604030504040204" pitchFamily="34" charset="0"/>
              </a:rPr>
              <a:t>Ułatwianie transferu wiedzy i innowacji w rolnictwie, leśnictwie i na obszarach wiejskich.</a:t>
            </a:r>
          </a:p>
          <a:p>
            <a:pPr marL="342900" lvl="0" indent="-342900">
              <a:spcBef>
                <a:spcPts val="1000"/>
              </a:spcBef>
              <a:buClr>
                <a:srgbClr val="E78712"/>
              </a:buClr>
              <a:buFont typeface="+mj-lt"/>
              <a:buAutoNum type="arabicPeriod"/>
            </a:pPr>
            <a:r>
              <a:rPr lang="pl-PL" dirty="0">
                <a:solidFill>
                  <a:srgbClr val="000000"/>
                </a:solidFill>
                <a:latin typeface="Tahoma" panose="020B0604030504040204" pitchFamily="34" charset="0"/>
              </a:rPr>
              <a:t>Poprawa konkurencyjności wszystkich rodzajów gospodarki rolnej i zwiększenie rentowności gospodarstw rolnych.</a:t>
            </a:r>
          </a:p>
          <a:p>
            <a:pPr marL="342900" lvl="0" indent="-342900">
              <a:spcBef>
                <a:spcPts val="1000"/>
              </a:spcBef>
              <a:buClr>
                <a:srgbClr val="E78712"/>
              </a:buClr>
              <a:buFont typeface="+mj-lt"/>
              <a:buAutoNum type="arabicPeriod"/>
            </a:pPr>
            <a:r>
              <a:rPr lang="pl-PL" dirty="0">
                <a:solidFill>
                  <a:srgbClr val="000000"/>
                </a:solidFill>
                <a:latin typeface="Tahoma" panose="020B0604030504040204" pitchFamily="34" charset="0"/>
              </a:rPr>
              <a:t>Poprawa organizacji łańcucha żywnościowego i promowanie zarządzania ryzykiem w rolnictwie.</a:t>
            </a:r>
          </a:p>
          <a:p>
            <a:pPr marL="342900" lvl="0" indent="-342900">
              <a:spcBef>
                <a:spcPts val="1000"/>
              </a:spcBef>
              <a:buClr>
                <a:srgbClr val="E78712"/>
              </a:buClr>
              <a:buFont typeface="+mj-lt"/>
              <a:buAutoNum type="arabicPeriod"/>
            </a:pPr>
            <a:r>
              <a:rPr lang="pl-PL" dirty="0">
                <a:solidFill>
                  <a:srgbClr val="000000"/>
                </a:solidFill>
                <a:latin typeface="Tahoma" panose="020B0604030504040204" pitchFamily="34" charset="0"/>
              </a:rPr>
              <a:t>Odtwarzanie, chronienie i wzmacnianie ekosystemów zależnych od rolnictwa i leśnictwa.</a:t>
            </a:r>
          </a:p>
          <a:p>
            <a:pPr marL="342900" lvl="0" indent="-342900">
              <a:spcBef>
                <a:spcPts val="1000"/>
              </a:spcBef>
              <a:buClr>
                <a:srgbClr val="E78712"/>
              </a:buClr>
              <a:buFont typeface="+mj-lt"/>
              <a:buAutoNum type="arabicPeriod"/>
            </a:pPr>
            <a:r>
              <a:rPr lang="pl-PL" b="1" dirty="0">
                <a:solidFill>
                  <a:srgbClr val="C00000"/>
                </a:solidFill>
                <a:latin typeface="Tahoma" panose="020B0604030504040204" pitchFamily="34" charset="0"/>
              </a:rPr>
              <a:t>Wspieranie efektywnego gospodarowania zasobami i przechodzenia na gospodarkę niskoemisyjną i odporną na zmianę klimatu w sektorach: rolnym, spożywczym i leśnym.</a:t>
            </a:r>
          </a:p>
          <a:p>
            <a:pPr marL="342900" lvl="0" indent="-342900">
              <a:spcBef>
                <a:spcPts val="1000"/>
              </a:spcBef>
              <a:buClr>
                <a:srgbClr val="E78712"/>
              </a:buClr>
              <a:buFont typeface="+mj-lt"/>
              <a:buAutoNum type="arabicPeriod"/>
            </a:pPr>
            <a:r>
              <a:rPr lang="pl-PL" dirty="0">
                <a:solidFill>
                  <a:srgbClr val="000000"/>
                </a:solidFill>
                <a:latin typeface="Tahoma" panose="020B0604030504040204" pitchFamily="34" charset="0"/>
              </a:rPr>
              <a:t>Zwiększanie włączenia społecznego, ograniczanie ubóstwa i promowanie rozwoju gospodarczego na obszarach wiejskich.</a:t>
            </a:r>
          </a:p>
          <a:p>
            <a:pPr marL="342900" lvl="0" indent="-342900">
              <a:spcBef>
                <a:spcPts val="1000"/>
              </a:spcBef>
              <a:buClr>
                <a:srgbClr val="E78712"/>
              </a:buClr>
              <a:buFont typeface="Wingdings 3" charset="2"/>
              <a:buChar char=""/>
            </a:pPr>
            <a:r>
              <a:rPr lang="pl-PL" dirty="0">
                <a:solidFill>
                  <a:srgbClr val="000000"/>
                </a:solidFill>
                <a:latin typeface="Tahoma" panose="020B0604030504040204" pitchFamily="34" charset="0"/>
              </a:rPr>
              <a:t>Planuje się, że łączne środki publiczne przeznaczone na realizację PROW 2014-2020 wyniosą </a:t>
            </a:r>
          </a:p>
          <a:p>
            <a:pPr marL="400050" lvl="1">
              <a:spcBef>
                <a:spcPts val="1000"/>
              </a:spcBef>
              <a:buClr>
                <a:srgbClr val="E78712"/>
              </a:buClr>
            </a:pPr>
            <a:r>
              <a:rPr lang="pl-PL" sz="1600" b="1" dirty="0">
                <a:solidFill>
                  <a:srgbClr val="000000"/>
                </a:solidFill>
                <a:latin typeface="Tahoma" panose="020B0604030504040204" pitchFamily="34" charset="0"/>
              </a:rPr>
              <a:t>13 513 295 000 euro</a:t>
            </a:r>
            <a:r>
              <a:rPr lang="pl-PL" sz="1600" dirty="0">
                <a:solidFill>
                  <a:srgbClr val="000000"/>
                </a:solidFill>
                <a:latin typeface="Tahoma" panose="020B0604030504040204" pitchFamily="34" charset="0"/>
              </a:rPr>
              <a:t>, w tym: 8 598 280 814 z budżetu UE (EFRROW) i 4 915 014 186 euro wkładu         krajowego.</a:t>
            </a:r>
          </a:p>
          <a:p>
            <a:pPr marL="342900" lvl="0" indent="-342900">
              <a:spcBef>
                <a:spcPts val="1000"/>
              </a:spcBef>
              <a:buClr>
                <a:srgbClr val="E78712"/>
              </a:buClr>
              <a:buFont typeface="Wingdings 3" charset="2"/>
              <a:buChar char=""/>
            </a:pPr>
            <a:r>
              <a:rPr lang="pl-PL" dirty="0">
                <a:solidFill>
                  <a:srgbClr val="000000"/>
                </a:solidFill>
                <a:latin typeface="Tahoma" panose="020B0604030504040204" pitchFamily="34" charset="0"/>
              </a:rPr>
              <a:t>W ramach PROW 2014-2020 będzie realizowanych łącznie 14 działań,</a:t>
            </a:r>
          </a:p>
        </p:txBody>
      </p:sp>
    </p:spTree>
    <p:extLst>
      <p:ext uri="{BB962C8B-B14F-4D97-AF65-F5344CB8AC3E}">
        <p14:creationId xmlns:p14="http://schemas.microsoft.com/office/powerpoint/2010/main" val="147627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Grid image"/>
          <p:cNvPicPr/>
          <p:nvPr/>
        </p:nvPicPr>
        <p:blipFill>
          <a:blip r:embed="rId2">
            <a:extLst>
              <a:ext uri="{28A0092B-C50C-407E-A947-70E740481C1C}">
                <a14:useLocalDpi xmlns:a14="http://schemas.microsoft.com/office/drawing/2010/main" val="0"/>
              </a:ext>
            </a:extLst>
          </a:blip>
          <a:srcRect/>
          <a:stretch>
            <a:fillRect/>
          </a:stretch>
        </p:blipFill>
        <p:spPr bwMode="auto">
          <a:xfrm>
            <a:off x="1" y="201768"/>
            <a:ext cx="12474318" cy="6961031"/>
          </a:xfrm>
          <a:prstGeom prst="rect">
            <a:avLst/>
          </a:prstGeom>
          <a:noFill/>
          <a:ln>
            <a:noFill/>
          </a:ln>
        </p:spPr>
      </p:pic>
      <p:pic>
        <p:nvPicPr>
          <p:cNvPr id="5" name="Obraz 4" descr="Grid image"/>
          <p:cNvPicPr/>
          <p:nvPr/>
        </p:nvPicPr>
        <p:blipFill>
          <a:blip r:embed="rId2">
            <a:extLst>
              <a:ext uri="{28A0092B-C50C-407E-A947-70E740481C1C}">
                <a14:useLocalDpi xmlns:a14="http://schemas.microsoft.com/office/drawing/2010/main" val="0"/>
              </a:ext>
            </a:extLst>
          </a:blip>
          <a:srcRect/>
          <a:stretch>
            <a:fillRect/>
          </a:stretch>
        </p:blipFill>
        <p:spPr bwMode="auto">
          <a:xfrm>
            <a:off x="1" y="49368"/>
            <a:ext cx="12321918" cy="6961031"/>
          </a:xfrm>
          <a:prstGeom prst="rect">
            <a:avLst/>
          </a:prstGeom>
          <a:noFill/>
          <a:ln>
            <a:noFill/>
          </a:ln>
        </p:spPr>
      </p:pic>
      <p:sp>
        <p:nvSpPr>
          <p:cNvPr id="6" name="Prostokąt 5"/>
          <p:cNvSpPr/>
          <p:nvPr/>
        </p:nvSpPr>
        <p:spPr>
          <a:xfrm>
            <a:off x="879548" y="776939"/>
            <a:ext cx="11312452" cy="6186309"/>
          </a:xfrm>
          <a:prstGeom prst="rect">
            <a:avLst/>
          </a:prstGeom>
        </p:spPr>
        <p:txBody>
          <a:bodyPr wrap="square">
            <a:spAutoFit/>
          </a:bodyPr>
          <a:lstStyle/>
          <a:p>
            <a:pPr lvl="0" algn="ctr" defTabSz="914400" fontAlgn="base">
              <a:spcBef>
                <a:spcPct val="0"/>
              </a:spcBef>
              <a:spcAft>
                <a:spcPct val="0"/>
              </a:spcAft>
              <a:buClr>
                <a:srgbClr val="FFFFFF"/>
              </a:buClr>
              <a:buSzPct val="100000"/>
              <a:defRPr/>
            </a:pPr>
            <a:endParaRPr lang="pl-PL" sz="5400" b="1" dirty="0" smtClean="0">
              <a:latin typeface="Arial" charset="0"/>
            </a:endParaRPr>
          </a:p>
          <a:p>
            <a:pPr lvl="0" algn="ctr" defTabSz="914400" fontAlgn="base">
              <a:spcBef>
                <a:spcPct val="0"/>
              </a:spcBef>
              <a:spcAft>
                <a:spcPct val="0"/>
              </a:spcAft>
              <a:buClr>
                <a:srgbClr val="FFFFFF"/>
              </a:buClr>
              <a:buSzPct val="100000"/>
              <a:defRPr/>
            </a:pPr>
            <a:r>
              <a:rPr lang="pl-PL" sz="7200" b="1" dirty="0" smtClean="0">
                <a:solidFill>
                  <a:srgbClr val="FF0000"/>
                </a:solidFill>
                <a:latin typeface="Arial" charset="0"/>
              </a:rPr>
              <a:t>Dziękuję </a:t>
            </a:r>
            <a:r>
              <a:rPr lang="pl-PL" sz="7200" b="1" dirty="0">
                <a:solidFill>
                  <a:srgbClr val="FF0000"/>
                </a:solidFill>
                <a:latin typeface="Arial" charset="0"/>
              </a:rPr>
              <a:t>za </a:t>
            </a:r>
            <a:r>
              <a:rPr lang="pl-PL" sz="7200" b="1" dirty="0" smtClean="0">
                <a:solidFill>
                  <a:srgbClr val="FF0000"/>
                </a:solidFill>
                <a:latin typeface="Arial" charset="0"/>
              </a:rPr>
              <a:t>uwagę</a:t>
            </a:r>
            <a:endParaRPr lang="pl-PL" sz="7200" b="1" dirty="0">
              <a:solidFill>
                <a:srgbClr val="FF0000"/>
              </a:solidFill>
              <a:latin typeface="Arial" charset="0"/>
            </a:endParaRPr>
          </a:p>
          <a:p>
            <a:pPr lvl="0" algn="ctr" defTabSz="914400" fontAlgn="base">
              <a:spcBef>
                <a:spcPct val="0"/>
              </a:spcBef>
              <a:spcAft>
                <a:spcPct val="0"/>
              </a:spcAft>
              <a:buClr>
                <a:srgbClr val="FFFFFF"/>
              </a:buClr>
              <a:buSzPct val="100000"/>
              <a:defRPr/>
            </a:pPr>
            <a:endParaRPr lang="pl-PL" sz="5400" b="1" dirty="0" smtClean="0">
              <a:latin typeface="Arial" charset="0"/>
            </a:endParaRPr>
          </a:p>
          <a:p>
            <a:pPr lvl="0" algn="ctr" defTabSz="914400" fontAlgn="base">
              <a:spcBef>
                <a:spcPct val="0"/>
              </a:spcBef>
              <a:spcAft>
                <a:spcPct val="0"/>
              </a:spcAft>
              <a:buClr>
                <a:srgbClr val="FFFFFF"/>
              </a:buClr>
              <a:buSzPct val="100000"/>
              <a:defRPr/>
            </a:pPr>
            <a:endParaRPr lang="pl-PL" sz="5400" b="1" dirty="0">
              <a:latin typeface="Arial" charset="0"/>
            </a:endParaRPr>
          </a:p>
          <a:p>
            <a:pPr lvl="0" algn="r" defTabSz="914400" fontAlgn="base">
              <a:spcBef>
                <a:spcPct val="0"/>
              </a:spcBef>
              <a:spcAft>
                <a:spcPct val="0"/>
              </a:spcAft>
              <a:buClr>
                <a:srgbClr val="FFFFFF"/>
              </a:buClr>
              <a:buSzPct val="100000"/>
              <a:defRPr/>
            </a:pPr>
            <a:r>
              <a:rPr lang="pl-PL" sz="5400" b="1" dirty="0">
                <a:solidFill>
                  <a:srgbClr val="FFFF00"/>
                </a:solidFill>
                <a:latin typeface="Arial" charset="0"/>
              </a:rPr>
              <a:t>d</a:t>
            </a:r>
            <a:r>
              <a:rPr lang="pl-PL" sz="5400" b="1" dirty="0" smtClean="0">
                <a:solidFill>
                  <a:srgbClr val="FFFF00"/>
                </a:solidFill>
                <a:latin typeface="Arial" charset="0"/>
              </a:rPr>
              <a:t>r. Tadeusz Zakrzewski</a:t>
            </a:r>
          </a:p>
          <a:p>
            <a:pPr lvl="0" algn="r" defTabSz="914400" fontAlgn="base">
              <a:spcBef>
                <a:spcPct val="0"/>
              </a:spcBef>
              <a:spcAft>
                <a:spcPct val="0"/>
              </a:spcAft>
              <a:buClr>
                <a:srgbClr val="FFFFFF"/>
              </a:buClr>
              <a:buSzPct val="100000"/>
              <a:defRPr/>
            </a:pPr>
            <a:r>
              <a:rPr lang="pl-PL" sz="5400" b="1" dirty="0" smtClean="0">
                <a:solidFill>
                  <a:srgbClr val="FFFF00"/>
                </a:solidFill>
                <a:latin typeface="Arial" charset="0"/>
              </a:rPr>
              <a:t>Tel. 503 480 622</a:t>
            </a:r>
          </a:p>
          <a:p>
            <a:pPr lvl="0" algn="r" defTabSz="914400" fontAlgn="base">
              <a:spcBef>
                <a:spcPct val="0"/>
              </a:spcBef>
              <a:spcAft>
                <a:spcPct val="0"/>
              </a:spcAft>
              <a:buClr>
                <a:srgbClr val="FFFFFF"/>
              </a:buClr>
              <a:buSzPct val="100000"/>
              <a:defRPr/>
            </a:pPr>
            <a:r>
              <a:rPr lang="pl-PL" sz="5400" b="1" dirty="0" smtClean="0">
                <a:solidFill>
                  <a:srgbClr val="FFFF00"/>
                </a:solidFill>
                <a:latin typeface="Arial" charset="0"/>
              </a:rPr>
              <a:t>zakrzewskit1@tlen.pl</a:t>
            </a:r>
            <a:endParaRPr lang="pl-PL" sz="5400" b="1" dirty="0">
              <a:solidFill>
                <a:srgbClr val="FFFF00"/>
              </a:solidFill>
              <a:latin typeface="Arial" charset="0"/>
            </a:endParaRPr>
          </a:p>
        </p:txBody>
      </p:sp>
    </p:spTree>
    <p:extLst>
      <p:ext uri="{BB962C8B-B14F-4D97-AF65-F5344CB8AC3E}">
        <p14:creationId xmlns:p14="http://schemas.microsoft.com/office/powerpoint/2010/main" val="3056155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4407" y="624110"/>
            <a:ext cx="9740206" cy="689535"/>
          </a:xfrm>
        </p:spPr>
        <p:txBody>
          <a:bodyPr>
            <a:normAutofit fontScale="90000"/>
          </a:bodyPr>
          <a:lstStyle/>
          <a:p>
            <a:r>
              <a:rPr lang="pl-PL" sz="2800" b="1" dirty="0">
                <a:solidFill>
                  <a:srgbClr val="FF0000"/>
                </a:solidFill>
              </a:rPr>
              <a:t>PROGRAM OPERACYJNY POLSKA WSCHODNIA 2014 – 2020</a:t>
            </a:r>
            <a:endParaRPr lang="pl-PL" dirty="0">
              <a:solidFill>
                <a:srgbClr val="FF0000"/>
              </a:solidFill>
            </a:endParaRPr>
          </a:p>
        </p:txBody>
      </p:sp>
      <p:sp>
        <p:nvSpPr>
          <p:cNvPr id="3" name="Symbol zastępczy zawartości 2"/>
          <p:cNvSpPr>
            <a:spLocks noGrp="1"/>
          </p:cNvSpPr>
          <p:nvPr>
            <p:ph idx="1"/>
          </p:nvPr>
        </p:nvSpPr>
        <p:spPr>
          <a:xfrm>
            <a:off x="1596980" y="1313645"/>
            <a:ext cx="9907632" cy="4597577"/>
          </a:xfrm>
        </p:spPr>
        <p:txBody>
          <a:bodyPr>
            <a:normAutofit/>
          </a:bodyPr>
          <a:lstStyle/>
          <a:p>
            <a:pPr lvl="0">
              <a:buClr>
                <a:srgbClr val="E78712"/>
              </a:buClr>
            </a:pPr>
            <a:r>
              <a:rPr lang="pl-PL" sz="2000" b="1" dirty="0">
                <a:solidFill>
                  <a:schemeClr val="tx1"/>
                </a:solidFill>
              </a:rPr>
              <a:t>Dodatkowe wsparcie dla Polski Wschodniej – województw: lubelskiego, podlaskiego, podkarpackiego, świętokrzyskiego i warmińsko-mazurskiego;</a:t>
            </a:r>
          </a:p>
          <a:p>
            <a:pPr lvl="0">
              <a:buClr>
                <a:srgbClr val="E78712"/>
              </a:buClr>
            </a:pPr>
            <a:r>
              <a:rPr lang="pl-PL" sz="2000" b="1" dirty="0">
                <a:solidFill>
                  <a:schemeClr val="tx1"/>
                </a:solidFill>
              </a:rPr>
              <a:t>Wartość wsparcia  -  2,117 mld euro;</a:t>
            </a:r>
          </a:p>
          <a:p>
            <a:pPr lvl="0">
              <a:buClr>
                <a:srgbClr val="E78712"/>
              </a:buClr>
            </a:pPr>
            <a:r>
              <a:rPr lang="pl-PL" sz="2000" b="1" dirty="0">
                <a:solidFill>
                  <a:schemeClr val="tx1"/>
                </a:solidFill>
              </a:rPr>
              <a:t>Program będzie wpisywał się w cztery cele tematyczne: </a:t>
            </a:r>
          </a:p>
          <a:p>
            <a:pPr marL="0" lvl="0" indent="0">
              <a:buClr>
                <a:srgbClr val="E78712"/>
              </a:buClr>
              <a:buNone/>
            </a:pPr>
            <a:r>
              <a:rPr lang="pl-PL" sz="2000" b="1" dirty="0">
                <a:solidFill>
                  <a:schemeClr val="tx1"/>
                </a:solidFill>
              </a:rPr>
              <a:t>     CT 1. Wspieranie badań naukowych, rozwoju technologicznego i innowacji </a:t>
            </a:r>
          </a:p>
          <a:p>
            <a:pPr marL="400050" lvl="1" indent="0">
              <a:buClr>
                <a:srgbClr val="E78712"/>
              </a:buClr>
              <a:buNone/>
            </a:pPr>
            <a:r>
              <a:rPr lang="pl-PL" sz="2000" b="1" dirty="0">
                <a:solidFill>
                  <a:schemeClr val="tx1"/>
                </a:solidFill>
              </a:rPr>
              <a:t>CT 3. Podnoszenie konkurencyjności małych i średnich przedsiębiorstw,    sektora rolnego oraz sektora rybołówstwa i   akwakultury </a:t>
            </a:r>
          </a:p>
          <a:p>
            <a:pPr marL="0" lvl="0" indent="0">
              <a:buClr>
                <a:srgbClr val="E78712"/>
              </a:buClr>
              <a:buNone/>
            </a:pPr>
            <a:r>
              <a:rPr lang="pl-PL" sz="2000" b="1" dirty="0">
                <a:solidFill>
                  <a:schemeClr val="tx1"/>
                </a:solidFill>
              </a:rPr>
              <a:t>      CT 4. Wspieranie przejścia na gospodarkę niskoemisyjną we wszystkich sektorach </a:t>
            </a:r>
          </a:p>
          <a:p>
            <a:pPr marL="0" lvl="0" indent="0">
              <a:buClr>
                <a:srgbClr val="E78712"/>
              </a:buClr>
              <a:buNone/>
            </a:pPr>
            <a:r>
              <a:rPr lang="pl-PL" sz="2000" b="1" dirty="0">
                <a:solidFill>
                  <a:schemeClr val="tx1"/>
                </a:solidFill>
              </a:rPr>
              <a:t>       CT 7. Promowanie zrównoważonego transportu i usuwanie niedoborów  przepustowości w działaniu najważniejszych infrastruktur   sieciowych </a:t>
            </a:r>
          </a:p>
          <a:p>
            <a:endParaRPr lang="pl-PL" dirty="0"/>
          </a:p>
        </p:txBody>
      </p:sp>
    </p:spTree>
    <p:extLst>
      <p:ext uri="{BB962C8B-B14F-4D97-AF65-F5344CB8AC3E}">
        <p14:creationId xmlns:p14="http://schemas.microsoft.com/office/powerpoint/2010/main" val="117061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zawartości 4"/>
          <p:cNvPicPr>
            <a:picLocks noChangeAspect="1"/>
          </p:cNvPicPr>
          <p:nvPr/>
        </p:nvPicPr>
        <p:blipFill>
          <a:blip r:embed="rId2"/>
          <a:stretch>
            <a:fillRect/>
          </a:stretch>
        </p:blipFill>
        <p:spPr>
          <a:xfrm>
            <a:off x="1712890" y="193183"/>
            <a:ext cx="10855863" cy="6439437"/>
          </a:xfrm>
          <a:prstGeom prst="rect">
            <a:avLst/>
          </a:prstGeom>
        </p:spPr>
      </p:pic>
      <p:pic>
        <p:nvPicPr>
          <p:cNvPr id="5" name="Obraz 4"/>
          <p:cNvPicPr>
            <a:picLocks noChangeAspect="1"/>
          </p:cNvPicPr>
          <p:nvPr/>
        </p:nvPicPr>
        <p:blipFill>
          <a:blip r:embed="rId3"/>
          <a:stretch>
            <a:fillRect/>
          </a:stretch>
        </p:blipFill>
        <p:spPr>
          <a:xfrm>
            <a:off x="4945488" y="4834097"/>
            <a:ext cx="8319751" cy="1798523"/>
          </a:xfrm>
          <a:prstGeom prst="rect">
            <a:avLst/>
          </a:prstGeom>
        </p:spPr>
      </p:pic>
    </p:spTree>
    <p:extLst>
      <p:ext uri="{BB962C8B-B14F-4D97-AF65-F5344CB8AC3E}">
        <p14:creationId xmlns:p14="http://schemas.microsoft.com/office/powerpoint/2010/main" val="278536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09860" y="508200"/>
            <a:ext cx="10200067" cy="792566"/>
          </a:xfrm>
        </p:spPr>
        <p:txBody>
          <a:bodyPr>
            <a:normAutofit fontScale="90000"/>
          </a:bodyPr>
          <a:lstStyle/>
          <a:p>
            <a:r>
              <a:rPr lang="pl-PL" b="1" dirty="0"/>
              <a:t>Europejski pakiet </a:t>
            </a:r>
            <a:r>
              <a:rPr lang="pl-PL" b="1" dirty="0" err="1" smtClean="0"/>
              <a:t>energetyczno</a:t>
            </a:r>
            <a:r>
              <a:rPr lang="pl-PL" b="1" dirty="0" smtClean="0"/>
              <a:t> - </a:t>
            </a:r>
            <a:r>
              <a:rPr lang="pl-PL" b="1" dirty="0"/>
              <a:t>klimatyczny</a:t>
            </a:r>
            <a:endParaRPr lang="pl-PL" dirty="0"/>
          </a:p>
        </p:txBody>
      </p:sp>
      <p:sp>
        <p:nvSpPr>
          <p:cNvPr id="3" name="Symbol zastępczy zawartości 2"/>
          <p:cNvSpPr>
            <a:spLocks noGrp="1"/>
          </p:cNvSpPr>
          <p:nvPr>
            <p:ph sz="half" idx="1"/>
          </p:nvPr>
        </p:nvSpPr>
        <p:spPr>
          <a:xfrm>
            <a:off x="1017431" y="1287888"/>
            <a:ext cx="5525037" cy="4906850"/>
          </a:xfrm>
        </p:spPr>
        <p:txBody>
          <a:bodyPr>
            <a:noAutofit/>
          </a:bodyPr>
          <a:lstStyle/>
          <a:p>
            <a:pPr>
              <a:buNone/>
            </a:pPr>
            <a:r>
              <a:rPr lang="pl-PL" sz="2400" b="1" dirty="0">
                <a:latin typeface="Bookman Old Style" panose="02050604050505020204" pitchFamily="18" charset="0"/>
              </a:rPr>
              <a:t>9 marca 2007 r. Unia Europejska przyjęła Pakiet Energetyczny UE </a:t>
            </a:r>
          </a:p>
          <a:p>
            <a:pPr>
              <a:buNone/>
            </a:pPr>
            <a:r>
              <a:rPr lang="pl-PL" sz="2400" b="1" i="1" dirty="0">
                <a:latin typeface="Bookman Old Style" pitchFamily="18" charset="0"/>
              </a:rPr>
              <a:t>   Energia dla zmieniającego się świata zobowiązując się do roku 2020: </a:t>
            </a:r>
          </a:p>
          <a:p>
            <a:pPr>
              <a:buFont typeface="Wingdings" pitchFamily="2" charset="2"/>
              <a:buChar char="§"/>
            </a:pPr>
            <a:r>
              <a:rPr lang="pl-PL" sz="2400" dirty="0">
                <a:latin typeface="Bookman Old Style" pitchFamily="18" charset="0"/>
              </a:rPr>
              <a:t>ograniczyć emisję  </a:t>
            </a:r>
            <a:r>
              <a:rPr lang="pl-PL" sz="2400" b="1" dirty="0">
                <a:latin typeface="Bookman Old Style" panose="02050604050505020204" pitchFamily="18" charset="0"/>
              </a:rPr>
              <a:t>CO2</a:t>
            </a:r>
            <a:r>
              <a:rPr lang="pl-PL" sz="2400" baseline="-25000" dirty="0">
                <a:solidFill>
                  <a:prstClr val="black"/>
                </a:solidFill>
                <a:latin typeface="Bookman Old Style" pitchFamily="18" charset="0"/>
              </a:rPr>
              <a:t> </a:t>
            </a:r>
            <a:r>
              <a:rPr lang="pl-PL" sz="2400" dirty="0">
                <a:latin typeface="Bookman Old Style" pitchFamily="18" charset="0"/>
              </a:rPr>
              <a:t>o 20%</a:t>
            </a:r>
          </a:p>
          <a:p>
            <a:pPr>
              <a:buFont typeface="Wingdings" pitchFamily="2" charset="2"/>
              <a:buChar char="§"/>
            </a:pPr>
            <a:r>
              <a:rPr lang="pl-PL" sz="2400" dirty="0">
                <a:latin typeface="Bookman Old Style" pitchFamily="18" charset="0"/>
              </a:rPr>
              <a:t>zmniejszyć zużycie energii o 20% </a:t>
            </a:r>
          </a:p>
          <a:p>
            <a:pPr>
              <a:buFont typeface="Wingdings" pitchFamily="2" charset="2"/>
              <a:buChar char="§"/>
            </a:pPr>
            <a:r>
              <a:rPr lang="pl-PL" sz="2400" dirty="0">
                <a:latin typeface="Bookman Old Style" pitchFamily="18" charset="0"/>
              </a:rPr>
              <a:t>zwiększyć udział energii ze źródeł odnawialnych o 20% </a:t>
            </a:r>
          </a:p>
          <a:p>
            <a:pPr>
              <a:buFont typeface="Wingdings" pitchFamily="2" charset="2"/>
              <a:buChar char="§"/>
            </a:pPr>
            <a:r>
              <a:rPr lang="pl-PL" sz="2400" dirty="0">
                <a:latin typeface="Bookman Old Style" pitchFamily="18" charset="0"/>
              </a:rPr>
              <a:t>zwiększyć wykorzystanie biopaliw w transporcie do </a:t>
            </a:r>
            <a:r>
              <a:rPr lang="pl-PL" sz="2400" dirty="0" smtClean="0">
                <a:latin typeface="Bookman Old Style" pitchFamily="18" charset="0"/>
              </a:rPr>
              <a:t>15% </a:t>
            </a:r>
            <a:endParaRPr lang="pl-PL" sz="2400" dirty="0">
              <a:latin typeface="Bookman Old Style" pitchFamily="18" charset="0"/>
            </a:endParaRPr>
          </a:p>
          <a:p>
            <a:endParaRPr lang="pl-PL" sz="2400" dirty="0"/>
          </a:p>
        </p:txBody>
      </p:sp>
      <p:pic>
        <p:nvPicPr>
          <p:cNvPr id="5" name="Symbol zastępczy zawartości 8"/>
          <p:cNvPicPr>
            <a:picLocks noGrp="1" noChangeAspect="1"/>
          </p:cNvPicPr>
          <p:nvPr>
            <p:ph sz="half" idx="2"/>
          </p:nvPr>
        </p:nvPicPr>
        <p:blipFill>
          <a:blip r:embed="rId2"/>
          <a:stretch>
            <a:fillRect/>
          </a:stretch>
        </p:blipFill>
        <p:spPr>
          <a:xfrm>
            <a:off x="6787166" y="1300767"/>
            <a:ext cx="5306096" cy="4726546"/>
          </a:xfrm>
          <a:prstGeom prst="rect">
            <a:avLst/>
          </a:prstGeom>
        </p:spPr>
      </p:pic>
    </p:spTree>
    <p:extLst>
      <p:ext uri="{BB962C8B-B14F-4D97-AF65-F5344CB8AC3E}">
        <p14:creationId xmlns:p14="http://schemas.microsoft.com/office/powerpoint/2010/main" val="357089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69961" y="605306"/>
            <a:ext cx="10522039" cy="566671"/>
          </a:xfrm>
        </p:spPr>
        <p:txBody>
          <a:bodyPr>
            <a:normAutofit/>
          </a:bodyPr>
          <a:lstStyle/>
          <a:p>
            <a:r>
              <a:rPr lang="pl-PL" sz="2900" b="1" dirty="0"/>
              <a:t>Po co gminie </a:t>
            </a:r>
            <a:r>
              <a:rPr lang="pl-PL" sz="2900" b="1" dirty="0" smtClean="0"/>
              <a:t>plan </a:t>
            </a:r>
            <a:r>
              <a:rPr lang="pl-PL" sz="2900" b="1" dirty="0"/>
              <a:t>gospodarki niskoemisyjnej</a:t>
            </a:r>
            <a:endParaRPr lang="pl-PL" sz="2900" dirty="0"/>
          </a:p>
        </p:txBody>
      </p:sp>
      <p:sp>
        <p:nvSpPr>
          <p:cNvPr id="3" name="Symbol zastępczy zawartości 2"/>
          <p:cNvSpPr>
            <a:spLocks noGrp="1"/>
          </p:cNvSpPr>
          <p:nvPr>
            <p:ph idx="1"/>
          </p:nvPr>
        </p:nvSpPr>
        <p:spPr>
          <a:xfrm>
            <a:off x="1571223" y="2133600"/>
            <a:ext cx="10354614" cy="3777622"/>
          </a:xfrm>
        </p:spPr>
        <p:txBody>
          <a:bodyPr>
            <a:normAutofit/>
          </a:bodyPr>
          <a:lstStyle/>
          <a:p>
            <a:pPr marL="0" lvl="0" indent="0">
              <a:buClr>
                <a:srgbClr val="90C226"/>
              </a:buClr>
              <a:buSzPct val="80000"/>
              <a:buNone/>
            </a:pPr>
            <a:r>
              <a:rPr lang="pl-PL" sz="2400" b="1" dirty="0" smtClean="0">
                <a:solidFill>
                  <a:srgbClr val="FF0000"/>
                </a:solidFill>
                <a:latin typeface="Trebuchet MS" panose="020B0603020202020204"/>
              </a:rPr>
              <a:t>Plan </a:t>
            </a:r>
            <a:r>
              <a:rPr lang="pl-PL" sz="2400" b="1" dirty="0">
                <a:solidFill>
                  <a:srgbClr val="FF0000"/>
                </a:solidFill>
                <a:latin typeface="Trebuchet MS" panose="020B0603020202020204"/>
              </a:rPr>
              <a:t>gospodarki niskoemisyjnej </a:t>
            </a:r>
            <a:r>
              <a:rPr lang="pl-PL" sz="2400" b="1" dirty="0" smtClean="0">
                <a:solidFill>
                  <a:srgbClr val="FF0000"/>
                </a:solidFill>
                <a:latin typeface="Trebuchet MS" panose="020B0603020202020204"/>
              </a:rPr>
              <a:t>ma </a:t>
            </a:r>
            <a:r>
              <a:rPr lang="pl-PL" sz="2400" b="1" dirty="0">
                <a:solidFill>
                  <a:srgbClr val="FF0000"/>
                </a:solidFill>
                <a:latin typeface="Trebuchet MS" panose="020B0603020202020204"/>
              </a:rPr>
              <a:t>m.in. przyczynić się do osiągnięcia celów określonych w pakiecie klimatyczno-energetycznym  UE do roku 2020, tj.:</a:t>
            </a:r>
          </a:p>
          <a:p>
            <a:pPr lvl="0">
              <a:buClr>
                <a:srgbClr val="90C226"/>
              </a:buClr>
              <a:buSzPct val="80000"/>
              <a:buFont typeface="Wingdings 3" charset="2"/>
              <a:buChar char=""/>
            </a:pPr>
            <a:r>
              <a:rPr lang="pl-PL" sz="2400" b="1" dirty="0">
                <a:solidFill>
                  <a:srgbClr val="FF0000"/>
                </a:solidFill>
                <a:latin typeface="Trebuchet MS" panose="020B0603020202020204"/>
              </a:rPr>
              <a:t>redukcji emisji gazów cieplarnianych ;</a:t>
            </a:r>
          </a:p>
          <a:p>
            <a:pPr lvl="0">
              <a:buClr>
                <a:srgbClr val="90C226"/>
              </a:buClr>
              <a:buSzPct val="80000"/>
              <a:buFont typeface="Wingdings 3" charset="2"/>
              <a:buChar char=""/>
            </a:pPr>
            <a:r>
              <a:rPr lang="pl-PL" sz="2400" b="1" dirty="0">
                <a:solidFill>
                  <a:srgbClr val="FF0000"/>
                </a:solidFill>
                <a:latin typeface="Trebuchet MS" panose="020B0603020202020204"/>
              </a:rPr>
              <a:t>zwiększenia udziału energii pochodzącej z źródeł odnawialnych;</a:t>
            </a:r>
          </a:p>
          <a:p>
            <a:pPr lvl="0">
              <a:buClr>
                <a:srgbClr val="90C226"/>
              </a:buClr>
              <a:buSzPct val="80000"/>
              <a:buFont typeface="Wingdings 3" charset="2"/>
              <a:buChar char=""/>
            </a:pPr>
            <a:r>
              <a:rPr lang="pl-PL" sz="2400" b="1" dirty="0">
                <a:solidFill>
                  <a:srgbClr val="FF0000"/>
                </a:solidFill>
                <a:latin typeface="Trebuchet MS" panose="020B0603020202020204"/>
              </a:rPr>
              <a:t>redukcji zużycia energii finalnej, co ma zostać zrealizowane poprzez podniesienie efektywności energetycznej,</a:t>
            </a:r>
          </a:p>
          <a:p>
            <a:pPr lvl="0">
              <a:buClr>
                <a:srgbClr val="90C226"/>
              </a:buClr>
              <a:buSzPct val="80000"/>
              <a:buFont typeface="Wingdings 3" charset="2"/>
              <a:buChar char=""/>
            </a:pPr>
            <a:r>
              <a:rPr lang="pl-PL" sz="2400" b="1" dirty="0">
                <a:solidFill>
                  <a:srgbClr val="FF0000"/>
                </a:solidFill>
                <a:latin typeface="Trebuchet MS" panose="020B0603020202020204"/>
              </a:rPr>
              <a:t>a także do poprawy jakości powietrza na terenie gminy</a:t>
            </a:r>
            <a:endParaRPr lang="pl-PL" sz="2400" b="1" dirty="0">
              <a:solidFill>
                <a:srgbClr val="FF0000"/>
              </a:solidFill>
              <a:latin typeface="Calibri" panose="020F0502020204030204"/>
            </a:endParaRPr>
          </a:p>
          <a:p>
            <a:endParaRPr lang="pl-PL" dirty="0"/>
          </a:p>
        </p:txBody>
      </p:sp>
    </p:spTree>
    <p:extLst>
      <p:ext uri="{BB962C8B-B14F-4D97-AF65-F5344CB8AC3E}">
        <p14:creationId xmlns:p14="http://schemas.microsoft.com/office/powerpoint/2010/main" val="141281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36264" cy="18094"/>
          </a:xfrm>
          <a:prstGeom prst="rect">
            <a:avLst/>
          </a:prstGeom>
        </p:spPr>
      </p:pic>
      <p:sp>
        <p:nvSpPr>
          <p:cNvPr id="2" name="Tytuł 1"/>
          <p:cNvSpPr>
            <a:spLocks noGrp="1"/>
          </p:cNvSpPr>
          <p:nvPr>
            <p:ph type="title"/>
          </p:nvPr>
        </p:nvSpPr>
        <p:spPr>
          <a:xfrm>
            <a:off x="1845950" y="482442"/>
            <a:ext cx="8911687" cy="856960"/>
          </a:xfrm>
        </p:spPr>
        <p:txBody>
          <a:bodyPr/>
          <a:lstStyle/>
          <a:p>
            <a:r>
              <a:rPr lang="pl-PL" b="1" dirty="0" smtClean="0"/>
              <a:t>Planowanie energetyczne  -  po  co ?</a:t>
            </a:r>
            <a:endParaRPr lang="pl-PL" b="1" dirty="0"/>
          </a:p>
        </p:txBody>
      </p:sp>
      <p:sp>
        <p:nvSpPr>
          <p:cNvPr id="6" name="Symbol zastępczy zawartości 5"/>
          <p:cNvSpPr>
            <a:spLocks noGrp="1"/>
          </p:cNvSpPr>
          <p:nvPr>
            <p:ph idx="1"/>
          </p:nvPr>
        </p:nvSpPr>
        <p:spPr>
          <a:xfrm>
            <a:off x="1004552" y="1532586"/>
            <a:ext cx="9933390" cy="4945487"/>
          </a:xfrm>
        </p:spPr>
        <p:txBody>
          <a:bodyPr>
            <a:normAutofit/>
          </a:bodyPr>
          <a:lstStyle/>
          <a:p>
            <a:pPr marL="0" indent="0">
              <a:buNone/>
            </a:pPr>
            <a:r>
              <a:rPr lang="pl-PL" b="1" dirty="0" smtClean="0"/>
              <a:t>Względy ekonomiczne</a:t>
            </a:r>
          </a:p>
          <a:p>
            <a:pPr>
              <a:buAutoNum type="alphaLcParenR"/>
            </a:pPr>
            <a:r>
              <a:rPr lang="pl-PL" dirty="0" smtClean="0"/>
              <a:t>Wysokie koszty energii elektrycznej, cieplnej oraz gazu</a:t>
            </a:r>
          </a:p>
          <a:p>
            <a:pPr>
              <a:buAutoNum type="alphaLcParenR"/>
            </a:pPr>
            <a:r>
              <a:rPr lang="pl-PL" dirty="0" smtClean="0"/>
              <a:t>Potencjalne źródło dużych oszczędności</a:t>
            </a:r>
          </a:p>
          <a:p>
            <a:pPr marL="0" indent="0">
              <a:buNone/>
            </a:pPr>
            <a:r>
              <a:rPr lang="pl-PL" b="1" dirty="0"/>
              <a:t>W</a:t>
            </a:r>
            <a:r>
              <a:rPr lang="pl-PL" b="1" dirty="0" smtClean="0"/>
              <a:t>zględy prawne</a:t>
            </a:r>
          </a:p>
          <a:p>
            <a:pPr>
              <a:buAutoNum type="alphaLcParenR"/>
            </a:pPr>
            <a:r>
              <a:rPr lang="pl-PL" dirty="0" smtClean="0"/>
              <a:t>Wymogi prawa energetycznego i jego zapisów </a:t>
            </a:r>
          </a:p>
          <a:p>
            <a:pPr marL="0" indent="0">
              <a:buNone/>
            </a:pPr>
            <a:r>
              <a:rPr lang="pl-PL" dirty="0"/>
              <a:t> </a:t>
            </a:r>
            <a:r>
              <a:rPr lang="pl-PL" dirty="0" smtClean="0"/>
              <a:t>    (zwłaszcza art. 18 i 19 )</a:t>
            </a:r>
          </a:p>
          <a:p>
            <a:pPr>
              <a:buAutoNum type="alphaLcParenR"/>
            </a:pPr>
            <a:r>
              <a:rPr lang="pl-PL" dirty="0" smtClean="0"/>
              <a:t>Zobowiązania pakietu </a:t>
            </a:r>
            <a:r>
              <a:rPr lang="pl-PL" dirty="0" err="1" smtClean="0"/>
              <a:t>klimatyczno</a:t>
            </a:r>
            <a:r>
              <a:rPr lang="pl-PL" dirty="0" smtClean="0"/>
              <a:t> energetycznego</a:t>
            </a:r>
          </a:p>
          <a:p>
            <a:pPr marL="0" indent="0">
              <a:buNone/>
            </a:pPr>
            <a:r>
              <a:rPr lang="pl-PL" b="1" dirty="0" smtClean="0"/>
              <a:t>Poprawa bezpieczeństwa energetycznego</a:t>
            </a:r>
          </a:p>
          <a:p>
            <a:pPr>
              <a:buAutoNum type="alphaLcParenR"/>
            </a:pPr>
            <a:r>
              <a:rPr lang="pl-PL" dirty="0" smtClean="0"/>
              <a:t>Wykorzystanie lokalnych źródeł energii </a:t>
            </a:r>
          </a:p>
          <a:p>
            <a:pPr marL="0" indent="0">
              <a:buNone/>
            </a:pPr>
            <a:r>
              <a:rPr lang="pl-PL" b="1" dirty="0" smtClean="0"/>
              <a:t>Poprawa jakości powietrza</a:t>
            </a:r>
          </a:p>
          <a:p>
            <a:pPr>
              <a:buAutoNum type="alphaLcParenR"/>
            </a:pPr>
            <a:r>
              <a:rPr lang="pl-PL" dirty="0" smtClean="0"/>
              <a:t>Obniżenie niskiej emisji</a:t>
            </a:r>
          </a:p>
          <a:p>
            <a:pPr>
              <a:buAutoNum type="alphaLcParenR"/>
            </a:pPr>
            <a:r>
              <a:rPr lang="pl-PL" dirty="0" smtClean="0"/>
              <a:t>Poprawa warunków życia mieszkańców</a:t>
            </a:r>
            <a:endParaRPr lang="pl-PL" dirty="0"/>
          </a:p>
        </p:txBody>
      </p:sp>
      <p:pic>
        <p:nvPicPr>
          <p:cNvPr id="8" name="Obraz 7"/>
          <p:cNvPicPr>
            <a:picLocks noChangeAspect="1"/>
          </p:cNvPicPr>
          <p:nvPr/>
        </p:nvPicPr>
        <p:blipFill>
          <a:blip r:embed="rId3"/>
          <a:stretch>
            <a:fillRect/>
          </a:stretch>
        </p:blipFill>
        <p:spPr>
          <a:xfrm>
            <a:off x="7698859" y="1339402"/>
            <a:ext cx="4493141" cy="4919898"/>
          </a:xfrm>
          <a:prstGeom prst="rect">
            <a:avLst/>
          </a:prstGeom>
        </p:spPr>
      </p:pic>
    </p:spTree>
    <p:extLst>
      <p:ext uri="{BB962C8B-B14F-4D97-AF65-F5344CB8AC3E}">
        <p14:creationId xmlns:p14="http://schemas.microsoft.com/office/powerpoint/2010/main" val="145494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0040" y="611232"/>
            <a:ext cx="8911687" cy="689535"/>
          </a:xfrm>
        </p:spPr>
        <p:txBody>
          <a:bodyPr/>
          <a:lstStyle/>
          <a:p>
            <a:r>
              <a:rPr lang="pl-PL" b="1" dirty="0">
                <a:solidFill>
                  <a:schemeClr val="tx1"/>
                </a:solidFill>
                <a:latin typeface="Corbel,Bold"/>
              </a:rPr>
              <a:t>Jak określić wielkość emisji w gminie?</a:t>
            </a:r>
            <a:endParaRPr lang="pl-PL" dirty="0">
              <a:solidFill>
                <a:schemeClr val="tx1"/>
              </a:solidFill>
            </a:endParaRPr>
          </a:p>
        </p:txBody>
      </p:sp>
      <p:sp>
        <p:nvSpPr>
          <p:cNvPr id="3" name="Symbol zastępczy zawartości 2"/>
          <p:cNvSpPr>
            <a:spLocks noGrp="1"/>
          </p:cNvSpPr>
          <p:nvPr>
            <p:ph idx="1"/>
          </p:nvPr>
        </p:nvSpPr>
        <p:spPr>
          <a:xfrm>
            <a:off x="1545465" y="1577663"/>
            <a:ext cx="10419008" cy="5280337"/>
          </a:xfrm>
        </p:spPr>
        <p:txBody>
          <a:bodyPr>
            <a:normAutofit/>
          </a:bodyPr>
          <a:lstStyle/>
          <a:p>
            <a:pPr marL="0" indent="0">
              <a:lnSpc>
                <a:spcPct val="150000"/>
              </a:lnSpc>
              <a:spcBef>
                <a:spcPts val="0"/>
              </a:spcBef>
              <a:buNone/>
            </a:pPr>
            <a:r>
              <a:rPr lang="pl-PL" sz="2000" b="1" dirty="0">
                <a:solidFill>
                  <a:schemeClr val="tx1"/>
                </a:solidFill>
              </a:rPr>
              <a:t>1. Zebrać dane dla obiektów gminnych i oświetlenia ulicznego</a:t>
            </a:r>
          </a:p>
          <a:p>
            <a:pPr marL="0" indent="0">
              <a:lnSpc>
                <a:spcPct val="150000"/>
              </a:lnSpc>
              <a:spcBef>
                <a:spcPts val="0"/>
              </a:spcBef>
              <a:buNone/>
            </a:pPr>
            <a:r>
              <a:rPr lang="pl-PL" sz="2000" b="1" dirty="0">
                <a:solidFill>
                  <a:schemeClr val="tx1"/>
                </a:solidFill>
              </a:rPr>
              <a:t>2. Zebrać dane o dostarczonej energii i paliwach od dystrybutorów ciepła, energii    elektrycznej, gazu dla obszaru gminy.</a:t>
            </a:r>
          </a:p>
          <a:p>
            <a:pPr marL="0" indent="0">
              <a:lnSpc>
                <a:spcPct val="150000"/>
              </a:lnSpc>
              <a:spcBef>
                <a:spcPts val="0"/>
              </a:spcBef>
              <a:buNone/>
            </a:pPr>
            <a:r>
              <a:rPr lang="pl-PL" sz="2000" b="1" dirty="0">
                <a:solidFill>
                  <a:schemeClr val="tx1"/>
                </a:solidFill>
              </a:rPr>
              <a:t>3. Oszacować zapotrzebowanie na ciepło z pozostałych paliw kopalnych w poszczególnych grupach odbiorców.</a:t>
            </a:r>
          </a:p>
          <a:p>
            <a:pPr marL="0" indent="0">
              <a:lnSpc>
                <a:spcPct val="150000"/>
              </a:lnSpc>
              <a:spcBef>
                <a:spcPts val="0"/>
              </a:spcBef>
              <a:buNone/>
            </a:pPr>
            <a:r>
              <a:rPr lang="pl-PL" sz="2000" b="1" dirty="0">
                <a:solidFill>
                  <a:schemeClr val="tx1"/>
                </a:solidFill>
              </a:rPr>
              <a:t>4. Oszacować zużycie paliw transportowych.</a:t>
            </a:r>
          </a:p>
          <a:p>
            <a:pPr marL="0" indent="0">
              <a:lnSpc>
                <a:spcPct val="150000"/>
              </a:lnSpc>
              <a:spcBef>
                <a:spcPts val="0"/>
              </a:spcBef>
              <a:buNone/>
            </a:pPr>
            <a:r>
              <a:rPr lang="pl-PL" sz="2000" b="1" dirty="0">
                <a:solidFill>
                  <a:schemeClr val="tx1"/>
                </a:solidFill>
              </a:rPr>
              <a:t>5. Oszacować zużycie paliw w produkcji ciepła.</a:t>
            </a:r>
          </a:p>
          <a:p>
            <a:pPr marL="0" indent="0">
              <a:lnSpc>
                <a:spcPct val="150000"/>
              </a:lnSpc>
              <a:spcBef>
                <a:spcPts val="0"/>
              </a:spcBef>
              <a:buNone/>
            </a:pPr>
            <a:r>
              <a:rPr lang="pl-PL" sz="2000" b="1" dirty="0">
                <a:solidFill>
                  <a:schemeClr val="tx1"/>
                </a:solidFill>
              </a:rPr>
              <a:t>6. Oszacować wielkości emisji pozostałych gazów cieplarnianych.</a:t>
            </a:r>
          </a:p>
          <a:p>
            <a:pPr marL="0" indent="0">
              <a:lnSpc>
                <a:spcPct val="150000"/>
              </a:lnSpc>
              <a:spcBef>
                <a:spcPts val="0"/>
              </a:spcBef>
              <a:buNone/>
            </a:pPr>
            <a:r>
              <a:rPr lang="pl-PL" sz="2000" b="1" dirty="0">
                <a:solidFill>
                  <a:schemeClr val="tx1"/>
                </a:solidFill>
              </a:rPr>
              <a:t>7. Pozyskane wartości należy przeliczyć za pomocą wskaźników emisji na emisję CO2e.</a:t>
            </a:r>
          </a:p>
          <a:p>
            <a:pPr marL="0" indent="0">
              <a:lnSpc>
                <a:spcPct val="150000"/>
              </a:lnSpc>
              <a:spcBef>
                <a:spcPts val="0"/>
              </a:spcBef>
              <a:buNone/>
            </a:pPr>
            <a:r>
              <a:rPr lang="pl-PL" sz="2000" b="1" dirty="0">
                <a:solidFill>
                  <a:schemeClr val="tx1"/>
                </a:solidFill>
              </a:rPr>
              <a:t>8. Określić wielkość produkcji energii ze źródeł odnawialnych.</a:t>
            </a:r>
          </a:p>
          <a:p>
            <a:endParaRPr lang="pl-PL" sz="2000" dirty="0"/>
          </a:p>
        </p:txBody>
      </p:sp>
    </p:spTree>
    <p:extLst>
      <p:ext uri="{BB962C8B-B14F-4D97-AF65-F5344CB8AC3E}">
        <p14:creationId xmlns:p14="http://schemas.microsoft.com/office/powerpoint/2010/main" val="2436353120"/>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2624</TotalTime>
  <Words>3075</Words>
  <Application>Microsoft Office PowerPoint</Application>
  <PresentationFormat>Panoramiczny</PresentationFormat>
  <Paragraphs>556</Paragraphs>
  <Slides>48</Slides>
  <Notes>0</Notes>
  <HiddenSlides>0</HiddenSlides>
  <MMClips>0</MMClips>
  <ScaleCrop>false</ScaleCrop>
  <HeadingPairs>
    <vt:vector size="6" baseType="variant">
      <vt:variant>
        <vt:lpstr>Używane czcionki</vt:lpstr>
      </vt:variant>
      <vt:variant>
        <vt:i4>19</vt:i4>
      </vt:variant>
      <vt:variant>
        <vt:lpstr>Motyw</vt:lpstr>
      </vt:variant>
      <vt:variant>
        <vt:i4>1</vt:i4>
      </vt:variant>
      <vt:variant>
        <vt:lpstr>Tytuły slajdów</vt:lpstr>
      </vt:variant>
      <vt:variant>
        <vt:i4>48</vt:i4>
      </vt:variant>
    </vt:vector>
  </HeadingPairs>
  <TitlesOfParts>
    <vt:vector size="68" baseType="lpstr">
      <vt:lpstr>Arial</vt:lpstr>
      <vt:lpstr>Arial Black</vt:lpstr>
      <vt:lpstr>Bookman Old Style</vt:lpstr>
      <vt:lpstr>Calibri</vt:lpstr>
      <vt:lpstr>Calibri,Bold</vt:lpstr>
      <vt:lpstr>Cambria</vt:lpstr>
      <vt:lpstr>Century</vt:lpstr>
      <vt:lpstr>Century Gothic</vt:lpstr>
      <vt:lpstr>Corbel,Bold</vt:lpstr>
      <vt:lpstr>Euromode</vt:lpstr>
      <vt:lpstr>Euromode-Bold</vt:lpstr>
      <vt:lpstr>Euromode-Italic</vt:lpstr>
      <vt:lpstr>Symbol</vt:lpstr>
      <vt:lpstr>Tahoma</vt:lpstr>
      <vt:lpstr>Times New Roman</vt:lpstr>
      <vt:lpstr>Trebuchet MS</vt:lpstr>
      <vt:lpstr>Tw Cen MT</vt:lpstr>
      <vt:lpstr>Wingdings</vt:lpstr>
      <vt:lpstr>Wingdings 3</vt:lpstr>
      <vt:lpstr>Smuga</vt:lpstr>
      <vt:lpstr>Prezentacja programu PowerPoint</vt:lpstr>
      <vt:lpstr>Prezentacja programu PowerPoint</vt:lpstr>
      <vt:lpstr>Właśnie teraz jest  czas  podejmowania kluczowych decyzji inwestycyjnych  w energetyce, których skutki będą odczuwalne przez kilkadziesiąt lat</vt:lpstr>
      <vt:lpstr>W którym kierunki idziemy ?</vt:lpstr>
      <vt:lpstr>Prezentacja programu PowerPoint</vt:lpstr>
      <vt:lpstr>Europejski pakiet energetyczno - klimatyczny</vt:lpstr>
      <vt:lpstr>Po co gminie plan gospodarki niskoemisyjnej</vt:lpstr>
      <vt:lpstr>Planowanie energetyczne  -  po  co ?</vt:lpstr>
      <vt:lpstr>Jak określić wielkość emisji w gminie?</vt:lpstr>
      <vt:lpstr>Bazowa inwentaryzacja</vt:lpstr>
      <vt:lpstr>Sporządzanie inwentaryzacji</vt:lpstr>
      <vt:lpstr>Zużycie energii cieplnej, elektrycznej w handlu, usługach i przedsiębiorstwach </vt:lpstr>
      <vt:lpstr>Zużycie energii cieplnej, elektrycznej w obiektach komunalnych </vt:lpstr>
      <vt:lpstr>Wyliczenie lokalnego wskaźnika emisji dla energii elektrycznej</vt:lpstr>
      <vt:lpstr>Prezentacja programu PowerPoint</vt:lpstr>
      <vt:lpstr>Prezentacja programu PowerPoint</vt:lpstr>
      <vt:lpstr>Mikroinstalacje OZE jako kluczowe technologie prosumenckie</vt:lpstr>
      <vt:lpstr>Moduły fotowoltaiczne</vt:lpstr>
      <vt:lpstr>Kolektory słoneczne</vt:lpstr>
      <vt:lpstr>Mała elektrownia wiatrowa</vt:lpstr>
      <vt:lpstr>Pompy ciepła</vt:lpstr>
      <vt:lpstr>Kotły ba biomasę</vt:lpstr>
      <vt:lpstr>Mikrobiogazownia</vt:lpstr>
      <vt:lpstr>Korzyści</vt:lpstr>
      <vt:lpstr>Prezentacja programu PowerPoint</vt:lpstr>
      <vt:lpstr>Wydajność instalacji fotowoltaicznej </vt:lpstr>
      <vt:lpstr>Prezentacja programu PowerPoint</vt:lpstr>
      <vt:lpstr>Szacunkowa ilość zużycia prądu</vt:lpstr>
      <vt:lpstr>Szacunkowe zestawienie cen zestawów PV</vt:lpstr>
      <vt:lpstr>Prezentacja programu PowerPoint</vt:lpstr>
      <vt:lpstr>PRZYKŁAD </vt:lpstr>
      <vt:lpstr>Prezentacja programu PowerPoint</vt:lpstr>
      <vt:lpstr>Wybrane programy priorytetowe NFOŚ i GW </vt:lpstr>
      <vt:lpstr>Prosument – linia dofinansowania z przeznaczeniem na zakup i montaż mikro instalacji odnawialnych źródeł energii </vt:lpstr>
      <vt:lpstr>LEMUR- Energooszczędne Budynki Użyteczności Publicznej</vt:lpstr>
      <vt:lpstr>BOCIAN - Rozproszone, odnawialne źródła energii  </vt:lpstr>
      <vt:lpstr>KAWKA - Likwidacja niskiej emisji wspierająca wzrost efektywności energetycznej i rozwój rozproszonych odnawialnych źródeł energii </vt:lpstr>
      <vt:lpstr>SOWA – Energooszczędne oświetlenie uliczne</vt:lpstr>
      <vt:lpstr>GAZELA - niskoemisyjny transport miejski </vt:lpstr>
      <vt:lpstr>GIS - System Zielonych Inwestycji </vt:lpstr>
      <vt:lpstr>Prezentacja programu PowerPoint</vt:lpstr>
      <vt:lpstr>PO Infrastruktura i Środowisko 2014-2020</vt:lpstr>
      <vt:lpstr>I. OŚ PRIORYTETOWA  „Zmniejszenie emisyjności gospodarki”</vt:lpstr>
      <vt:lpstr>RPO dla woj. Lubelskiego - Gospodarka Niskoemisyjna </vt:lpstr>
      <vt:lpstr>RPO dla woj. Lubelskiego - Gospodarka Niskoemisyjna (c.d.)</vt:lpstr>
      <vt:lpstr>PROW - Program Rozwoju Obszarów Wiejskich  2014 – 2020</vt:lpstr>
      <vt:lpstr>Prezentacja programu PowerPoint</vt:lpstr>
      <vt:lpstr>PROGRAM OPERACYJNY POLSKA WSCHODNIA 2014 – 2020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Tadeusz Zakrzewski</dc:creator>
  <cp:lastModifiedBy>Tadeusz Zakrzewski</cp:lastModifiedBy>
  <cp:revision>116</cp:revision>
  <dcterms:created xsi:type="dcterms:W3CDTF">2014-06-19T17:47:36Z</dcterms:created>
  <dcterms:modified xsi:type="dcterms:W3CDTF">2015-02-05T15:41:26Z</dcterms:modified>
</cp:coreProperties>
</file>